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4011" r:id="rId1"/>
  </p:sldMasterIdLst>
  <p:notesMasterIdLst>
    <p:notesMasterId r:id="rId29"/>
  </p:notesMasterIdLst>
  <p:handoutMasterIdLst>
    <p:handoutMasterId r:id="rId30"/>
  </p:handoutMasterIdLst>
  <p:sldIdLst>
    <p:sldId id="2603" r:id="rId2"/>
    <p:sldId id="2635" r:id="rId3"/>
    <p:sldId id="2627" r:id="rId4"/>
    <p:sldId id="2622" r:id="rId5"/>
    <p:sldId id="2629" r:id="rId6"/>
    <p:sldId id="2630" r:id="rId7"/>
    <p:sldId id="2624" r:id="rId8"/>
    <p:sldId id="2599" r:id="rId9"/>
    <p:sldId id="2600" r:id="rId10"/>
    <p:sldId id="2614" r:id="rId11"/>
    <p:sldId id="2402" r:id="rId12"/>
    <p:sldId id="2619" r:id="rId13"/>
    <p:sldId id="2625" r:id="rId14"/>
    <p:sldId id="2636" r:id="rId15"/>
    <p:sldId id="2296" r:id="rId16"/>
    <p:sldId id="2406" r:id="rId17"/>
    <p:sldId id="2606" r:id="rId18"/>
    <p:sldId id="2607" r:id="rId19"/>
    <p:sldId id="2633" r:id="rId20"/>
    <p:sldId id="2632" r:id="rId21"/>
    <p:sldId id="2631" r:id="rId22"/>
    <p:sldId id="2615" r:id="rId23"/>
    <p:sldId id="2396" r:id="rId24"/>
    <p:sldId id="2609" r:id="rId25"/>
    <p:sldId id="1310" r:id="rId26"/>
    <p:sldId id="2616" r:id="rId27"/>
    <p:sldId id="2637" r:id="rId28"/>
  </p:sldIdLst>
  <p:sldSz cx="9144000" cy="6858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Cowner" initials="P"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FFCC"/>
    <a:srgbClr val="CCFFFF"/>
    <a:srgbClr val="CCECFF"/>
    <a:srgbClr val="66FFFF"/>
    <a:srgbClr val="FF9999"/>
    <a:srgbClr val="FFCCCC"/>
    <a:srgbClr val="FF66FF"/>
    <a:srgbClr val="FF9900"/>
    <a:srgbClr val="99CCFF"/>
    <a:srgbClr val="66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DBED569-4797-4DF1-A0F4-6AAB3CD982D8}" styleName="淡色スタイル 3 - アクセント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FABFCF23-3B69-468F-B69F-88F6DE6A72F2}" styleName="中間スタイル 1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597" autoAdjust="0"/>
    <p:restoredTop sz="95645" autoAdjust="0"/>
  </p:normalViewPr>
  <p:slideViewPr>
    <p:cSldViewPr>
      <p:cViewPr varScale="1">
        <p:scale>
          <a:sx n="106" d="100"/>
          <a:sy n="106" d="100"/>
        </p:scale>
        <p:origin x="1686" y="7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 d="1"/>
        <a:sy n="1" d="1"/>
      </p:scale>
      <p:origin x="0" y="0"/>
    </p:cViewPr>
  </p:sorterViewPr>
  <p:notesViewPr>
    <p:cSldViewPr>
      <p:cViewPr varScale="1">
        <p:scale>
          <a:sx n="50" d="100"/>
          <a:sy n="50" d="100"/>
        </p:scale>
        <p:origin x="2904" y="42"/>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35" Type="http://schemas.openxmlformats.org/officeDocument/2006/relationships/tableStyles" Target="tableStyle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0"/>
            <a:ext cx="2918830" cy="495029"/>
          </a:xfrm>
          <a:prstGeom prst="rect">
            <a:avLst/>
          </a:prstGeom>
        </p:spPr>
        <p:txBody>
          <a:bodyPr vert="horz" lIns="91341" tIns="45669" rIns="91341" bIns="45669"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5374" y="0"/>
            <a:ext cx="2918830" cy="495029"/>
          </a:xfrm>
          <a:prstGeom prst="rect">
            <a:avLst/>
          </a:prstGeom>
        </p:spPr>
        <p:txBody>
          <a:bodyPr vert="horz" lIns="91341" tIns="45669" rIns="91341" bIns="45669" rtlCol="0"/>
          <a:lstStyle>
            <a:lvl1pPr algn="r">
              <a:defRPr sz="1200"/>
            </a:lvl1pPr>
          </a:lstStyle>
          <a:p>
            <a:endParaRPr kumimoji="1" lang="ja-JP" altLang="en-US" dirty="0"/>
          </a:p>
        </p:txBody>
      </p:sp>
      <p:sp>
        <p:nvSpPr>
          <p:cNvPr id="4" name="フッター プレースホルダー 3"/>
          <p:cNvSpPr>
            <a:spLocks noGrp="1"/>
          </p:cNvSpPr>
          <p:nvPr>
            <p:ph type="ftr" sz="quarter" idx="2"/>
          </p:nvPr>
        </p:nvSpPr>
        <p:spPr>
          <a:xfrm>
            <a:off x="2" y="9371288"/>
            <a:ext cx="2918830" cy="495028"/>
          </a:xfrm>
          <a:prstGeom prst="rect">
            <a:avLst/>
          </a:prstGeom>
        </p:spPr>
        <p:txBody>
          <a:bodyPr vert="horz" lIns="91341" tIns="45669" rIns="91341" bIns="45669"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5374" y="9371288"/>
            <a:ext cx="2918830" cy="495028"/>
          </a:xfrm>
          <a:prstGeom prst="rect">
            <a:avLst/>
          </a:prstGeom>
        </p:spPr>
        <p:txBody>
          <a:bodyPr vert="horz" lIns="91341" tIns="45669" rIns="91341" bIns="45669" rtlCol="0" anchor="b"/>
          <a:lstStyle>
            <a:lvl1pPr algn="r">
              <a:defRPr sz="1200"/>
            </a:lvl1pPr>
          </a:lstStyle>
          <a:p>
            <a:fld id="{5C7D32DA-B633-4895-B6A3-FB402E594792}" type="slidenum">
              <a:rPr kumimoji="1" lang="ja-JP" altLang="en-US" smtClean="0"/>
              <a:t>‹#›</a:t>
            </a:fld>
            <a:endParaRPr kumimoji="1" lang="ja-JP" altLang="en-US"/>
          </a:p>
        </p:txBody>
      </p:sp>
    </p:spTree>
    <p:extLst>
      <p:ext uri="{BB962C8B-B14F-4D97-AF65-F5344CB8AC3E}">
        <p14:creationId xmlns:p14="http://schemas.microsoft.com/office/powerpoint/2010/main" val="391417979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0"/>
            <a:ext cx="2918830" cy="493316"/>
          </a:xfrm>
          <a:prstGeom prst="rect">
            <a:avLst/>
          </a:prstGeom>
        </p:spPr>
        <p:txBody>
          <a:bodyPr vert="horz" lIns="91341" tIns="45669" rIns="91341" bIns="45669"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4" y="0"/>
            <a:ext cx="2918830" cy="493316"/>
          </a:xfrm>
          <a:prstGeom prst="rect">
            <a:avLst/>
          </a:prstGeom>
        </p:spPr>
        <p:txBody>
          <a:bodyPr vert="horz" lIns="91341" tIns="45669" rIns="91341" bIns="45669" rtlCol="0"/>
          <a:lstStyle>
            <a:lvl1pPr algn="r">
              <a:defRPr sz="1200"/>
            </a:lvl1pPr>
          </a:lstStyle>
          <a:p>
            <a:fld id="{F40FE5FB-D283-4871-B1D2-49872B3B0A89}" type="datetimeFigureOut">
              <a:rPr kumimoji="1" lang="ja-JP" altLang="en-US" smtClean="0"/>
              <a:t>2025/4/12</a:t>
            </a:fld>
            <a:endParaRPr kumimoji="1" lang="ja-JP" altLang="en-US"/>
          </a:p>
        </p:txBody>
      </p:sp>
      <p:sp>
        <p:nvSpPr>
          <p:cNvPr id="4" name="スライド イメージ プレースホルダー 3"/>
          <p:cNvSpPr>
            <a:spLocks noGrp="1" noRot="1" noChangeAspect="1"/>
          </p:cNvSpPr>
          <p:nvPr>
            <p:ph type="sldImg" idx="2"/>
          </p:nvPr>
        </p:nvSpPr>
        <p:spPr>
          <a:xfrm>
            <a:off x="901700" y="739775"/>
            <a:ext cx="4932363" cy="3700463"/>
          </a:xfrm>
          <a:prstGeom prst="rect">
            <a:avLst/>
          </a:prstGeom>
          <a:noFill/>
          <a:ln w="12700">
            <a:solidFill>
              <a:prstClr val="black"/>
            </a:solidFill>
          </a:ln>
        </p:spPr>
        <p:txBody>
          <a:bodyPr vert="horz" lIns="91341" tIns="45669" rIns="91341" bIns="45669" rtlCol="0" anchor="ctr"/>
          <a:lstStyle/>
          <a:p>
            <a:endParaRPr lang="ja-JP" altLang="en-US"/>
          </a:p>
        </p:txBody>
      </p:sp>
      <p:sp>
        <p:nvSpPr>
          <p:cNvPr id="5" name="ノート プレースホルダー 4"/>
          <p:cNvSpPr>
            <a:spLocks noGrp="1"/>
          </p:cNvSpPr>
          <p:nvPr>
            <p:ph type="body" sz="quarter" idx="3"/>
          </p:nvPr>
        </p:nvSpPr>
        <p:spPr>
          <a:xfrm>
            <a:off x="673577" y="4686499"/>
            <a:ext cx="5388610" cy="4439841"/>
          </a:xfrm>
          <a:prstGeom prst="rect">
            <a:avLst/>
          </a:prstGeom>
        </p:spPr>
        <p:txBody>
          <a:bodyPr vert="horz" lIns="91341" tIns="45669" rIns="91341" bIns="45669"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2" y="9371285"/>
            <a:ext cx="2918830" cy="493316"/>
          </a:xfrm>
          <a:prstGeom prst="rect">
            <a:avLst/>
          </a:prstGeom>
        </p:spPr>
        <p:txBody>
          <a:bodyPr vert="horz" lIns="91341" tIns="45669" rIns="91341" bIns="45669"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4" y="9371285"/>
            <a:ext cx="2918830" cy="493316"/>
          </a:xfrm>
          <a:prstGeom prst="rect">
            <a:avLst/>
          </a:prstGeom>
        </p:spPr>
        <p:txBody>
          <a:bodyPr vert="horz" lIns="91341" tIns="45669" rIns="91341" bIns="45669" rtlCol="0" anchor="b"/>
          <a:lstStyle>
            <a:lvl1pPr algn="r">
              <a:defRPr sz="1200"/>
            </a:lvl1pPr>
          </a:lstStyle>
          <a:p>
            <a:fld id="{DBE50FEF-DA74-46E8-B47A-2831D3B1DF0A}" type="slidenum">
              <a:rPr kumimoji="1" lang="ja-JP" altLang="en-US" smtClean="0"/>
              <a:t>‹#›</a:t>
            </a:fld>
            <a:endParaRPr kumimoji="1" lang="ja-JP" altLang="en-US"/>
          </a:p>
        </p:txBody>
      </p:sp>
    </p:spTree>
    <p:extLst>
      <p:ext uri="{BB962C8B-B14F-4D97-AF65-F5344CB8AC3E}">
        <p14:creationId xmlns:p14="http://schemas.microsoft.com/office/powerpoint/2010/main" val="42975027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A077768-21C8-4125-A345-258E48D2EED0}" type="slidenum">
              <a:rPr lang="en-US" smtClean="0"/>
              <a:pPr/>
              <a:t>1</a:t>
            </a:fld>
            <a:endParaRPr lang="en-US"/>
          </a:p>
        </p:txBody>
      </p:sp>
    </p:spTree>
    <p:extLst>
      <p:ext uri="{BB962C8B-B14F-4D97-AF65-F5344CB8AC3E}">
        <p14:creationId xmlns:p14="http://schemas.microsoft.com/office/powerpoint/2010/main" val="11556221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DBE50FEF-DA74-46E8-B47A-2831D3B1DF0A}" type="slidenum">
              <a:rPr kumimoji="1" lang="ja-JP" altLang="en-US" smtClean="0"/>
              <a:t>4</a:t>
            </a:fld>
            <a:endParaRPr kumimoji="1" lang="ja-JP" altLang="en-US"/>
          </a:p>
        </p:txBody>
      </p:sp>
    </p:spTree>
    <p:extLst>
      <p:ext uri="{BB962C8B-B14F-4D97-AF65-F5344CB8AC3E}">
        <p14:creationId xmlns:p14="http://schemas.microsoft.com/office/powerpoint/2010/main" val="37027168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BE50FEF-DA74-46E8-B47A-2831D3B1DF0A}" type="slidenum">
              <a:rPr kumimoji="1" lang="ja-JP" altLang="en-US" smtClean="0"/>
              <a:t>11</a:t>
            </a:fld>
            <a:endParaRPr kumimoji="1" lang="ja-JP" altLang="en-US"/>
          </a:p>
        </p:txBody>
      </p:sp>
    </p:spTree>
    <p:extLst>
      <p:ext uri="{BB962C8B-B14F-4D97-AF65-F5344CB8AC3E}">
        <p14:creationId xmlns:p14="http://schemas.microsoft.com/office/powerpoint/2010/main" val="14193939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BE50FEF-DA74-46E8-B47A-2831D3B1DF0A}" type="slidenum">
              <a:rPr kumimoji="1" lang="ja-JP" altLang="en-US" smtClean="0"/>
              <a:t>12</a:t>
            </a:fld>
            <a:endParaRPr kumimoji="1" lang="ja-JP" altLang="en-US"/>
          </a:p>
        </p:txBody>
      </p:sp>
    </p:spTree>
    <p:extLst>
      <p:ext uri="{BB962C8B-B14F-4D97-AF65-F5344CB8AC3E}">
        <p14:creationId xmlns:p14="http://schemas.microsoft.com/office/powerpoint/2010/main" val="370213847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BE50FEF-DA74-46E8-B47A-2831D3B1DF0A}" type="slidenum">
              <a:rPr kumimoji="1" lang="ja-JP" altLang="en-US" smtClean="0"/>
              <a:t>14</a:t>
            </a:fld>
            <a:endParaRPr kumimoji="1" lang="ja-JP" altLang="en-US"/>
          </a:p>
        </p:txBody>
      </p:sp>
    </p:spTree>
    <p:extLst>
      <p:ext uri="{BB962C8B-B14F-4D97-AF65-F5344CB8AC3E}">
        <p14:creationId xmlns:p14="http://schemas.microsoft.com/office/powerpoint/2010/main" val="6860518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BE50FEF-DA74-46E8-B47A-2831D3B1DF0A}" type="slidenum">
              <a:rPr kumimoji="1" lang="ja-JP" altLang="en-US" smtClean="0"/>
              <a:t>19</a:t>
            </a:fld>
            <a:endParaRPr kumimoji="1" lang="ja-JP" altLang="en-US"/>
          </a:p>
        </p:txBody>
      </p:sp>
    </p:spTree>
    <p:extLst>
      <p:ext uri="{BB962C8B-B14F-4D97-AF65-F5344CB8AC3E}">
        <p14:creationId xmlns:p14="http://schemas.microsoft.com/office/powerpoint/2010/main" val="295833943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BE50FEF-DA74-46E8-B47A-2831D3B1DF0A}" type="slidenum">
              <a:rPr kumimoji="1" lang="ja-JP" altLang="en-US" smtClean="0"/>
              <a:t>20</a:t>
            </a:fld>
            <a:endParaRPr kumimoji="1" lang="ja-JP" altLang="en-US"/>
          </a:p>
        </p:txBody>
      </p:sp>
    </p:spTree>
    <p:extLst>
      <p:ext uri="{BB962C8B-B14F-4D97-AF65-F5344CB8AC3E}">
        <p14:creationId xmlns:p14="http://schemas.microsoft.com/office/powerpoint/2010/main" val="28369439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BE50FEF-DA74-46E8-B47A-2831D3B1DF0A}" type="slidenum">
              <a:rPr kumimoji="1" lang="ja-JP" altLang="en-US" smtClean="0"/>
              <a:t>21</a:t>
            </a:fld>
            <a:endParaRPr kumimoji="1" lang="ja-JP" altLang="en-US"/>
          </a:p>
        </p:txBody>
      </p:sp>
    </p:spTree>
    <p:extLst>
      <p:ext uri="{BB962C8B-B14F-4D97-AF65-F5344CB8AC3E}">
        <p14:creationId xmlns:p14="http://schemas.microsoft.com/office/powerpoint/2010/main" val="41562212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rgbClr val="000090"/>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ja-JP" altLang="en-US" dirty="0"/>
          </a:p>
        </p:txBody>
      </p:sp>
      <p:sp>
        <p:nvSpPr>
          <p:cNvPr id="8" name="Rectangle 7"/>
          <p:cNvSpPr/>
          <p:nvPr/>
        </p:nvSpPr>
        <p:spPr>
          <a:xfrm>
            <a:off x="12" y="6334316"/>
            <a:ext cx="9141619" cy="64008"/>
          </a:xfrm>
          <a:prstGeom prst="rect">
            <a:avLst/>
          </a:prstGeom>
          <a:solidFill>
            <a:srgbClr val="E2DF04"/>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ja-JP" altLang="en-US" dirty="0"/>
          </a:p>
        </p:txBody>
      </p:sp>
      <p:sp>
        <p:nvSpPr>
          <p:cNvPr id="2" name="Title 1"/>
          <p:cNvSpPr>
            <a:spLocks noGrp="1"/>
          </p:cNvSpPr>
          <p:nvPr>
            <p:ph type="ctrTitle"/>
          </p:nvPr>
        </p:nvSpPr>
        <p:spPr>
          <a:xfrm>
            <a:off x="822960" y="758952"/>
            <a:ext cx="7543800" cy="2165992"/>
          </a:xfrm>
        </p:spPr>
        <p:txBody>
          <a:bodyPr anchor="b">
            <a:normAutofit/>
          </a:bodyPr>
          <a:lstStyle>
            <a:lvl1pPr algn="l">
              <a:lnSpc>
                <a:spcPct val="85000"/>
              </a:lnSpc>
              <a:defRPr sz="8000" spc="-50" baseline="0">
                <a:solidFill>
                  <a:schemeClr val="tx1">
                    <a:lumMod val="85000"/>
                    <a:lumOff val="15000"/>
                  </a:schemeClr>
                </a:solidFill>
              </a:defRPr>
            </a:lvl1pPr>
          </a:lstStyle>
          <a:p>
            <a:r>
              <a:rPr lang="ja-JP" altLang="en-US"/>
              <a:t>マスター タイトルの書式設定</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3A922931-9097-45D6-800A-B5CDE01690BC}" type="datetime1">
              <a:rPr kumimoji="1" lang="ja-JP" altLang="en-US" smtClean="0"/>
              <a:t>2025/4/12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F8E6966-F97B-461E-B3B6-5212917A00F6}" type="slidenum">
              <a:rPr kumimoji="1" lang="ja-JP" altLang="en-US" smtClean="0"/>
              <a:t>‹#›</a:t>
            </a:fld>
            <a:endParaRPr kumimoji="1" lang="ja-JP" altLang="en-US"/>
          </a:p>
        </p:txBody>
      </p:sp>
      <p:cxnSp>
        <p:nvCxnSpPr>
          <p:cNvPr id="9" name="Straight Connector 8"/>
          <p:cNvCxnSpPr/>
          <p:nvPr/>
        </p:nvCxnSpPr>
        <p:spPr>
          <a:xfrm>
            <a:off x="905744" y="3140968"/>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extLst>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FC085A6-448B-40F6-9247-7E480D95303A}" type="datetime1">
              <a:rPr kumimoji="1" lang="ja-JP" altLang="en-US" smtClean="0"/>
              <a:t>2025/4/12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lvl1pPr>
              <a:defRPr sz="2400">
                <a:solidFill>
                  <a:schemeClr val="bg1"/>
                </a:solidFill>
              </a:defRPr>
            </a:lvl1pPr>
          </a:lstStyle>
          <a:p>
            <a:fld id="{6F8E6966-F97B-461E-B3B6-5212917A00F6}" type="slidenum">
              <a:rPr lang="ja-JP" altLang="en-US" smtClean="0"/>
              <a:pPr/>
              <a:t>‹#›</a:t>
            </a:fld>
            <a:endParaRPr lang="ja-JP" alt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rgbClr val="000090"/>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ja-JP" altLang="en-US" dirty="0"/>
          </a:p>
        </p:txBody>
      </p:sp>
      <p:sp>
        <p:nvSpPr>
          <p:cNvPr id="8" name="Rectangle 7"/>
          <p:cNvSpPr/>
          <p:nvPr/>
        </p:nvSpPr>
        <p:spPr>
          <a:xfrm>
            <a:off x="12" y="6334316"/>
            <a:ext cx="9141619" cy="64008"/>
          </a:xfrm>
          <a:prstGeom prst="rect">
            <a:avLst/>
          </a:prstGeom>
          <a:solidFill>
            <a:srgbClr val="E2DF04"/>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ja-JP" altLang="en-US" dirty="0"/>
          </a:p>
        </p:txBody>
      </p:sp>
      <p:sp>
        <p:nvSpPr>
          <p:cNvPr id="2" name="Title 1"/>
          <p:cNvSpPr>
            <a:spLocks noGrp="1"/>
          </p:cNvSpPr>
          <p:nvPr>
            <p:ph type="title"/>
          </p:nvPr>
        </p:nvSpPr>
        <p:spPr>
          <a:xfrm>
            <a:off x="822960" y="758952"/>
            <a:ext cx="7543800" cy="2526032"/>
          </a:xfrm>
        </p:spPr>
        <p:txBody>
          <a:bodyPr anchor="b" anchorCtr="0">
            <a:normAutofit/>
          </a:bodyPr>
          <a:lstStyle>
            <a:lvl1pPr>
              <a:lnSpc>
                <a:spcPct val="85000"/>
              </a:lnSpc>
              <a:defRPr sz="8000" b="0">
                <a:solidFill>
                  <a:schemeClr val="tx1">
                    <a:lumMod val="85000"/>
                    <a:lumOff val="15000"/>
                  </a:schemeClr>
                </a:solidFill>
              </a:defRPr>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B13EE983-AC61-4C01-B9D0-E852743BDD18}" type="datetime1">
              <a:rPr kumimoji="1" lang="ja-JP" altLang="en-US" smtClean="0"/>
              <a:t>2025/4/12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F8E6966-F97B-461E-B3B6-5212917A00F6}" type="slidenum">
              <a:rPr kumimoji="1" lang="ja-JP" altLang="en-US" smtClean="0"/>
              <a:t>‹#›</a:t>
            </a:fld>
            <a:endParaRPr kumimoji="1" lang="ja-JP" altLang="en-US"/>
          </a:p>
        </p:txBody>
      </p:sp>
      <p:cxnSp>
        <p:nvCxnSpPr>
          <p:cNvPr id="9" name="Straight Connector 8"/>
          <p:cNvCxnSpPr/>
          <p:nvPr/>
        </p:nvCxnSpPr>
        <p:spPr>
          <a:xfrm>
            <a:off x="905744" y="3429000"/>
            <a:ext cx="7406640" cy="0"/>
          </a:xfrm>
          <a:prstGeom prst="line">
            <a:avLst/>
          </a:prstGeom>
          <a:ln w="6350">
            <a:solidFill>
              <a:srgbClr val="000090"/>
            </a:solidFill>
          </a:ln>
        </p:spPr>
        <p:style>
          <a:lnRef idx="1">
            <a:schemeClr val="accent1"/>
          </a:lnRef>
          <a:fillRef idx="0">
            <a:schemeClr val="accent1"/>
          </a:fillRef>
          <a:effectRef idx="0">
            <a:schemeClr val="accent1"/>
          </a:effectRef>
          <a:fontRef idx="minor">
            <a:schemeClr val="tx1"/>
          </a:fontRef>
        </p:style>
      </p:cxnSp>
    </p:spTree>
  </p:cSld>
  <p:clrMapOvr>
    <a:masterClrMapping/>
  </p:clrMapOvr>
  <p:extLst>
    <p:ext uri="{DCECCB84-F9BA-43D5-87BE-67443E8EF086}">
      <p15:sldGuideLst xmlns:p15="http://schemas.microsoft.com/office/powerpoint/2012/main"/>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822960" y="1845734"/>
            <a:ext cx="3703320" cy="402336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63440" y="1845736"/>
            <a:ext cx="3703320" cy="4023359"/>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6D1ACAE-B936-47B9-A9D7-10B044D61AF7}" type="datetime1">
              <a:rPr kumimoji="1" lang="ja-JP" altLang="en-US" smtClean="0"/>
              <a:t>2025/4/12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F8E6966-F97B-461E-B3B6-5212917A00F6}" type="slidenum">
              <a:rPr kumimoji="1" lang="ja-JP" altLang="en-US" smtClean="0"/>
              <a:t>‹#›</a:t>
            </a:fld>
            <a:endParaRPr kumimoji="1" lang="ja-JP" altLang="en-US"/>
          </a:p>
        </p:txBody>
      </p:sp>
    </p:spTree>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822960" y="2582334"/>
            <a:ext cx="3703320" cy="328676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63440" y="2582334"/>
            <a:ext cx="3703320" cy="328676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AB4239E6-A15B-4132-9131-AF527778A835}" type="datetime1">
              <a:rPr kumimoji="1" lang="ja-JP" altLang="en-US" smtClean="0"/>
              <a:t>2025/4/12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6F8E6966-F97B-461E-B3B6-5212917A00F6}" type="slidenum">
              <a:rPr kumimoji="1" lang="ja-JP" altLang="en-US" smtClean="0"/>
              <a:t>‹#›</a:t>
            </a:fld>
            <a:endParaRPr kumimoji="1" lang="ja-JP" altLang="en-US"/>
          </a:p>
        </p:txBody>
      </p:sp>
    </p:spTree>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673BFA6A-C535-476A-AED1-B08D35A8A409}" type="datetime1">
              <a:rPr kumimoji="1" lang="ja-JP" altLang="en-US" smtClean="0"/>
              <a:t>2025/4/12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6F8E6966-F97B-461E-B3B6-5212917A00F6}"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5" name="Rectangle 4"/>
          <p:cNvSpPr/>
          <p:nvPr/>
        </p:nvSpPr>
        <p:spPr>
          <a:xfrm>
            <a:off x="2381" y="6400800"/>
            <a:ext cx="9141619" cy="457200"/>
          </a:xfrm>
          <a:prstGeom prst="rect">
            <a:avLst/>
          </a:prstGeom>
          <a:solidFill>
            <a:srgbClr val="000090"/>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ja-JP" altLang="en-US" dirty="0"/>
          </a:p>
        </p:txBody>
      </p:sp>
      <p:sp>
        <p:nvSpPr>
          <p:cNvPr id="6" name="Rectangle 5"/>
          <p:cNvSpPr/>
          <p:nvPr/>
        </p:nvSpPr>
        <p:spPr>
          <a:xfrm>
            <a:off x="12" y="6334316"/>
            <a:ext cx="9141619" cy="64008"/>
          </a:xfrm>
          <a:prstGeom prst="rect">
            <a:avLst/>
          </a:prstGeom>
          <a:solidFill>
            <a:srgbClr val="E2DF04"/>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ja-JP" altLang="en-US" dirty="0"/>
          </a:p>
        </p:txBody>
      </p:sp>
      <p:sp>
        <p:nvSpPr>
          <p:cNvPr id="7" name="Date Placeholder 6"/>
          <p:cNvSpPr>
            <a:spLocks noGrp="1"/>
          </p:cNvSpPr>
          <p:nvPr>
            <p:ph type="dt" sz="half" idx="10"/>
          </p:nvPr>
        </p:nvSpPr>
        <p:spPr/>
        <p:txBody>
          <a:bodyPr/>
          <a:lstStyle/>
          <a:p>
            <a:fld id="{6452275E-1F1E-476A-AAD2-77B20E10D44D}" type="datetime1">
              <a:rPr kumimoji="1" lang="ja-JP" altLang="en-US" smtClean="0"/>
              <a:t>2025/4/12</a:t>
            </a:fld>
            <a:endParaRPr kumimoji="1" lang="ja-JP" alt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kumimoji="1" lang="ja-JP" altLang="en-US"/>
          </a:p>
        </p:txBody>
      </p:sp>
      <p:sp>
        <p:nvSpPr>
          <p:cNvPr id="9" name="Slide Number Placeholder 8"/>
          <p:cNvSpPr>
            <a:spLocks noGrp="1"/>
          </p:cNvSpPr>
          <p:nvPr>
            <p:ph type="sldNum" sz="quarter" idx="12"/>
          </p:nvPr>
        </p:nvSpPr>
        <p:spPr/>
        <p:txBody>
          <a:bodyPr/>
          <a:lstStyle/>
          <a:p>
            <a:fld id="{6F8E6966-F97B-461E-B3B6-5212917A00F6}" type="slidenum">
              <a:rPr kumimoji="1" lang="ja-JP" altLang="en-US" smtClean="0"/>
              <a:t>‹#›</a:t>
            </a:fld>
            <a:endParaRPr kumimoji="1" lang="ja-JP" altLang="en-US"/>
          </a:p>
        </p:txBody>
      </p:sp>
    </p:spTree>
  </p:cSld>
  <p:clrMapOvr>
    <a:masterClrMapping/>
  </p:clrMapOvr>
  <p:extLst>
    <p:ext uri="{DCECCB84-F9BA-43D5-87BE-67443E8EF086}">
      <p15:sldGuideLst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10;コンテンツ">
    <p:spTree>
      <p:nvGrpSpPr>
        <p:cNvPr id="1" name=""/>
        <p:cNvGrpSpPr/>
        <p:nvPr/>
      </p:nvGrpSpPr>
      <p:grpSpPr>
        <a:xfrm>
          <a:off x="0" y="0"/>
          <a:ext cx="0" cy="0"/>
          <a:chOff x="0" y="0"/>
          <a:chExt cx="0" cy="0"/>
        </a:xfrm>
      </p:grpSpPr>
      <p:sp>
        <p:nvSpPr>
          <p:cNvPr id="8" name="Rectangle 7"/>
          <p:cNvSpPr/>
          <p:nvPr/>
        </p:nvSpPr>
        <p:spPr>
          <a:xfrm>
            <a:off x="13" y="0"/>
            <a:ext cx="3038093" cy="6858000"/>
          </a:xfrm>
          <a:prstGeom prst="rect">
            <a:avLst/>
          </a:prstGeom>
          <a:solidFill>
            <a:srgbClr val="000090"/>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ja-JP" altLang="en-US" dirty="0"/>
          </a:p>
        </p:txBody>
      </p:sp>
      <p:sp>
        <p:nvSpPr>
          <p:cNvPr id="9" name="Rectangle 8"/>
          <p:cNvSpPr/>
          <p:nvPr/>
        </p:nvSpPr>
        <p:spPr>
          <a:xfrm>
            <a:off x="3030053" y="0"/>
            <a:ext cx="48006" cy="6858000"/>
          </a:xfrm>
          <a:prstGeom prst="rect">
            <a:avLst/>
          </a:prstGeom>
          <a:solidFill>
            <a:srgbClr val="E2DF04"/>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ja-JP" altLang="en-US" dirty="0"/>
          </a:p>
        </p:txBody>
      </p:sp>
      <p:sp>
        <p:nvSpPr>
          <p:cNvPr id="2" name="Title 1"/>
          <p:cNvSpPr>
            <a:spLocks noGrp="1"/>
          </p:cNvSpPr>
          <p:nvPr>
            <p:ph type="title"/>
          </p:nvPr>
        </p:nvSpPr>
        <p:spPr>
          <a:xfrm>
            <a:off x="342900" y="594359"/>
            <a:ext cx="2400300" cy="2286000"/>
          </a:xfrm>
        </p:spPr>
        <p:txBody>
          <a:bodyPr anchor="b">
            <a:normAutofit/>
          </a:bodyPr>
          <a:lstStyle>
            <a:lvl1pPr>
              <a:defRPr sz="3600" b="0">
                <a:solidFill>
                  <a:srgbClr val="FFFFFF"/>
                </a:solidFill>
              </a:defRPr>
            </a:lvl1pPr>
          </a:lstStyle>
          <a:p>
            <a:r>
              <a:rPr lang="ja-JP" altLang="en-US"/>
              <a:t>マスター タイトルの書式設定</a:t>
            </a:r>
            <a:endParaRPr lang="en-US" dirty="0"/>
          </a:p>
        </p:txBody>
      </p:sp>
      <p:sp>
        <p:nvSpPr>
          <p:cNvPr id="3" name="Content Placeholder 2"/>
          <p:cNvSpPr>
            <a:spLocks noGrp="1"/>
          </p:cNvSpPr>
          <p:nvPr>
            <p:ph idx="1"/>
          </p:nvPr>
        </p:nvSpPr>
        <p:spPr>
          <a:xfrm>
            <a:off x="3460237" y="731520"/>
            <a:ext cx="5009393" cy="52578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a:xfrm>
            <a:off x="349134" y="6459786"/>
            <a:ext cx="1963883" cy="365125"/>
          </a:xfrm>
        </p:spPr>
        <p:txBody>
          <a:bodyPr/>
          <a:lstStyle>
            <a:lvl1pPr algn="l">
              <a:defRPr/>
            </a:lvl1pPr>
          </a:lstStyle>
          <a:p>
            <a:fld id="{2A6DCD85-F501-4767-A2DB-ABB9EA8A17E8}" type="datetime1">
              <a:rPr kumimoji="1" lang="ja-JP" altLang="en-US" smtClean="0"/>
              <a:t>2025/4/12</a:t>
            </a:fld>
            <a:endParaRPr kumimoji="1" lang="ja-JP" altLang="en-US"/>
          </a:p>
        </p:txBody>
      </p:sp>
      <p:sp>
        <p:nvSpPr>
          <p:cNvPr id="6" name="Footer Placeholder 5"/>
          <p:cNvSpPr>
            <a:spLocks noGrp="1"/>
          </p:cNvSpPr>
          <p:nvPr>
            <p:ph type="ftr" sz="quarter" idx="11"/>
          </p:nvPr>
        </p:nvSpPr>
        <p:spPr>
          <a:xfrm>
            <a:off x="3600450" y="6459786"/>
            <a:ext cx="3486150" cy="365125"/>
          </a:xfrm>
        </p:spPr>
        <p:txBody>
          <a:bodyPr/>
          <a:lstStyle>
            <a:lvl1pPr algn="l">
              <a:defRPr>
                <a:solidFill>
                  <a:schemeClr val="tx2"/>
                </a:solidFill>
              </a:defRPr>
            </a:lvl1pPr>
          </a:lstStyle>
          <a:p>
            <a:endParaRPr kumimoji="1" lang="ja-JP" alt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6F8E6966-F97B-461E-B3B6-5212917A00F6}" type="slidenum">
              <a:rPr kumimoji="1" lang="ja-JP" altLang="en-US" smtClean="0"/>
              <a:t>‹#›</a:t>
            </a:fld>
            <a:endParaRPr kumimoji="1" lang="ja-JP" altLang="en-US"/>
          </a:p>
        </p:txBody>
      </p:sp>
    </p:spTree>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C16CE50-EA0A-4FD0-ABB9-A89280C0796C}" type="datetime1">
              <a:rPr kumimoji="1" lang="ja-JP" altLang="en-US" smtClean="0"/>
              <a:t>2025/4/12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F8E6966-F97B-461E-B3B6-5212917A00F6}" type="slidenum">
              <a:rPr kumimoji="1" lang="ja-JP" altLang="en-US" smtClean="0"/>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6400800"/>
            <a:ext cx="9144001" cy="457200"/>
          </a:xfrm>
          <a:prstGeom prst="rect">
            <a:avLst/>
          </a:prstGeom>
          <a:solidFill>
            <a:srgbClr val="000090"/>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ja-JP" altLang="en-US" dirty="0"/>
          </a:p>
        </p:txBody>
      </p:sp>
      <p:sp>
        <p:nvSpPr>
          <p:cNvPr id="9" name="Rectangle 8"/>
          <p:cNvSpPr/>
          <p:nvPr/>
        </p:nvSpPr>
        <p:spPr>
          <a:xfrm>
            <a:off x="0" y="6334315"/>
            <a:ext cx="9144001" cy="65999"/>
          </a:xfrm>
          <a:prstGeom prst="rect">
            <a:avLst/>
          </a:prstGeom>
          <a:solidFill>
            <a:srgbClr val="E2DF04"/>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ja-JP" altLang="en-US" dirty="0"/>
          </a:p>
        </p:txBody>
      </p:sp>
      <p:sp>
        <p:nvSpPr>
          <p:cNvPr id="2" name="Title Placeholder 1"/>
          <p:cNvSpPr>
            <a:spLocks noGrp="1"/>
          </p:cNvSpPr>
          <p:nvPr>
            <p:ph type="title"/>
          </p:nvPr>
        </p:nvSpPr>
        <p:spPr>
          <a:xfrm>
            <a:off x="822960" y="286605"/>
            <a:ext cx="7543800" cy="838140"/>
          </a:xfrm>
          <a:prstGeom prst="rect">
            <a:avLst/>
          </a:prstGeom>
        </p:spPr>
        <p:txBody>
          <a:bodyPr vert="horz" lIns="91440" tIns="45720" rIns="91440" bIns="45720" rtlCol="0" anchor="b">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822959" y="1845734"/>
            <a:ext cx="7543801" cy="4023360"/>
          </a:xfrm>
          <a:prstGeom prst="rect">
            <a:avLst/>
          </a:prstGeom>
        </p:spPr>
        <p:txBody>
          <a:bodyPr vert="horz" lIns="0" tIns="45720" rIns="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822961" y="6459786"/>
            <a:ext cx="1854203" cy="365125"/>
          </a:xfrm>
          <a:prstGeom prst="rect">
            <a:avLst/>
          </a:prstGeom>
        </p:spPr>
        <p:txBody>
          <a:bodyPr vert="horz" lIns="91440" tIns="45720" rIns="91440" bIns="45720" rtlCol="0" anchor="ctr"/>
          <a:lstStyle>
            <a:lvl1pPr algn="l">
              <a:defRPr sz="900">
                <a:solidFill>
                  <a:srgbClr val="FFFFFF"/>
                </a:solidFill>
              </a:defRPr>
            </a:lvl1pPr>
          </a:lstStyle>
          <a:p>
            <a:fld id="{FAA7916A-412D-4EFF-84DB-E876F779EB8C}" type="datetime1">
              <a:rPr kumimoji="1" lang="ja-JP" altLang="en-US" smtClean="0"/>
              <a:t>2025/4/12</a:t>
            </a:fld>
            <a:endParaRPr kumimoji="1" lang="ja-JP" altLang="en-US"/>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kumimoji="1" lang="ja-JP" altLang="en-US"/>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1050">
                <a:solidFill>
                  <a:srgbClr val="FFFFFF"/>
                </a:solidFill>
              </a:defRPr>
            </a:lvl1pPr>
          </a:lstStyle>
          <a:p>
            <a:fld id="{6F8E6966-F97B-461E-B3B6-5212917A00F6}" type="slidenum">
              <a:rPr kumimoji="1" lang="ja-JP" altLang="en-US" smtClean="0"/>
              <a:t>‹#›</a:t>
            </a:fld>
            <a:endParaRPr kumimoji="1" lang="ja-JP" altLang="en-US"/>
          </a:p>
        </p:txBody>
      </p:sp>
      <p:cxnSp>
        <p:nvCxnSpPr>
          <p:cNvPr id="10" name="Straight Connector 9"/>
          <p:cNvCxnSpPr/>
          <p:nvPr/>
        </p:nvCxnSpPr>
        <p:spPr>
          <a:xfrm>
            <a:off x="0" y="1124745"/>
            <a:ext cx="9144000" cy="0"/>
          </a:xfrm>
          <a:prstGeom prst="line">
            <a:avLst/>
          </a:prstGeom>
          <a:ln w="6350">
            <a:solidFill>
              <a:srgbClr val="00009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31532963"/>
      </p:ext>
    </p:extLst>
  </p:cSld>
  <p:clrMap bg1="lt1" tx1="dk1" bg2="lt2" tx2="dk2" accent1="accent1" accent2="accent2" accent3="accent3" accent4="accent4" accent5="accent5" accent6="accent6" hlink="hlink" folHlink="folHlink"/>
  <p:sldLayoutIdLst>
    <p:sldLayoutId id="2147484012" r:id="rId1"/>
    <p:sldLayoutId id="2147484013" r:id="rId2"/>
    <p:sldLayoutId id="2147484014" r:id="rId3"/>
    <p:sldLayoutId id="2147484015" r:id="rId4"/>
    <p:sldLayoutId id="2147484016" r:id="rId5"/>
    <p:sldLayoutId id="2147484017" r:id="rId6"/>
    <p:sldLayoutId id="2147484018" r:id="rId7"/>
    <p:sldLayoutId id="2147484019" r:id="rId8"/>
    <p:sldLayoutId id="2147484021" r:id="rId9"/>
  </p:sldLayoutIdLst>
  <p:hf hdr="0" ftr="0" dt="0"/>
  <p:txStyles>
    <p:titleStyle>
      <a:lvl1pPr algn="l" defTabSz="914400" rtl="0" eaLnBrk="1" latinLnBrk="0" hangingPunct="1">
        <a:lnSpc>
          <a:spcPct val="85000"/>
        </a:lnSpc>
        <a:spcBef>
          <a:spcPct val="0"/>
        </a:spcBef>
        <a:buNone/>
        <a:defRPr kumimoji="1"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image" Target="../media/image8.sv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3.xml"/><Relationship Id="rId1" Type="http://schemas.openxmlformats.org/officeDocument/2006/relationships/slideLayout" Target="../slideLayouts/slideLayout6.xml"/><Relationship Id="rId6" Type="http://schemas.openxmlformats.org/officeDocument/2006/relationships/image" Target="../media/image6.svg"/><Relationship Id="rId5" Type="http://schemas.openxmlformats.org/officeDocument/2006/relationships/image" Target="../media/image5.png"/><Relationship Id="rId4" Type="http://schemas.openxmlformats.org/officeDocument/2006/relationships/image" Target="../media/image4.svg"/></Relationships>
</file>

<file path=ppt/slides/_rels/slide12.xml.rels><?xml version="1.0" encoding="UTF-8" standalone="yes"?>
<Relationships xmlns="http://schemas.openxmlformats.org/package/2006/relationships"><Relationship Id="rId8" Type="http://schemas.openxmlformats.org/officeDocument/2006/relationships/image" Target="../media/image10.svg"/><Relationship Id="rId3" Type="http://schemas.openxmlformats.org/officeDocument/2006/relationships/image" Target="../media/image3.png"/><Relationship Id="rId7" Type="http://schemas.openxmlformats.org/officeDocument/2006/relationships/image" Target="../media/image9.png"/><Relationship Id="rId2" Type="http://schemas.openxmlformats.org/officeDocument/2006/relationships/notesSlide" Target="../notesSlides/notesSlide4.xml"/><Relationship Id="rId1" Type="http://schemas.openxmlformats.org/officeDocument/2006/relationships/slideLayout" Target="../slideLayouts/slideLayout6.xml"/><Relationship Id="rId6" Type="http://schemas.openxmlformats.org/officeDocument/2006/relationships/image" Target="../media/image8.svg"/><Relationship Id="rId5" Type="http://schemas.openxmlformats.org/officeDocument/2006/relationships/image" Target="../media/image7.png"/><Relationship Id="rId4" Type="http://schemas.openxmlformats.org/officeDocument/2006/relationships/image" Target="../media/image4.sv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microsoft.com/office/2007/relationships/hdphoto" Target="../media/hdphoto1.wdp"/></Relationships>
</file>

<file path=ppt/slides/_rels/slide1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hyperlink" Target="https://centable.jp/" TargetMode="Externa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hyperlink" Target="https://centable.jp/"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ctrTitle"/>
          </p:nvPr>
        </p:nvSpPr>
        <p:spPr>
          <a:xfrm>
            <a:off x="899592" y="1650155"/>
            <a:ext cx="7416824" cy="1470025"/>
          </a:xfrm>
        </p:spPr>
        <p:txBody>
          <a:bodyPr>
            <a:normAutofit fontScale="90000"/>
          </a:bodyPr>
          <a:lstStyle/>
          <a:p>
            <a:pPr algn="ctr">
              <a:lnSpc>
                <a:spcPct val="110000"/>
              </a:lnSpc>
              <a:spcBef>
                <a:spcPts val="600"/>
              </a:spcBef>
            </a:pPr>
            <a:br>
              <a:rPr lang="en-US" altLang="ja-JP" sz="4900" dirty="0">
                <a:solidFill>
                  <a:schemeClr val="tx1"/>
                </a:solidFill>
              </a:rPr>
            </a:br>
            <a:r>
              <a:rPr lang="ja-JP" altLang="en-US" sz="4900" dirty="0">
                <a:solidFill>
                  <a:schemeClr val="tx1"/>
                </a:solidFill>
              </a:rPr>
              <a:t>弊社Ｍ＆Ａサービスの紹介</a:t>
            </a:r>
            <a:endParaRPr kumimoji="1" lang="ja-JP" altLang="en-US" sz="4900" dirty="0">
              <a:solidFill>
                <a:schemeClr val="tx1"/>
              </a:solidFill>
            </a:endParaRPr>
          </a:p>
        </p:txBody>
      </p:sp>
      <p:sp>
        <p:nvSpPr>
          <p:cNvPr id="2" name="サブタイトル 1"/>
          <p:cNvSpPr>
            <a:spLocks noGrp="1"/>
          </p:cNvSpPr>
          <p:nvPr>
            <p:ph type="subTitle" idx="1"/>
          </p:nvPr>
        </p:nvSpPr>
        <p:spPr>
          <a:xfrm>
            <a:off x="1147192" y="3737821"/>
            <a:ext cx="6705600" cy="771300"/>
          </a:xfrm>
        </p:spPr>
        <p:txBody>
          <a:bodyPr>
            <a:normAutofit/>
          </a:bodyPr>
          <a:lstStyle/>
          <a:p>
            <a:pPr algn="ctr">
              <a:spcBef>
                <a:spcPts val="1200"/>
              </a:spcBef>
            </a:pPr>
            <a:r>
              <a:rPr kumimoji="1" lang="ja-JP" altLang="en-US" sz="3200" dirty="0">
                <a:solidFill>
                  <a:schemeClr val="tx1"/>
                </a:solidFill>
              </a:rPr>
              <a:t>株式会社セントエイブル経営</a:t>
            </a:r>
            <a:endParaRPr kumimoji="1" lang="en-US" altLang="ja-JP" sz="3200" dirty="0">
              <a:solidFill>
                <a:schemeClr val="tx1"/>
              </a:solidFill>
            </a:endParaRPr>
          </a:p>
        </p:txBody>
      </p:sp>
      <p:sp>
        <p:nvSpPr>
          <p:cNvPr id="4" name="正方形/長方形 3"/>
          <p:cNvSpPr/>
          <p:nvPr/>
        </p:nvSpPr>
        <p:spPr>
          <a:xfrm>
            <a:off x="611560" y="582351"/>
            <a:ext cx="184731" cy="954107"/>
          </a:xfrm>
          <a:prstGeom prst="rect">
            <a:avLst/>
          </a:prstGeom>
        </p:spPr>
        <p:txBody>
          <a:bodyPr wrap="none">
            <a:spAutoFit/>
          </a:bodyPr>
          <a:lstStyle/>
          <a:p>
            <a:pPr eaLnBrk="0" fontAlgn="base" hangingPunct="0">
              <a:spcBef>
                <a:spcPct val="0"/>
              </a:spcBef>
              <a:spcAft>
                <a:spcPct val="0"/>
              </a:spcAft>
            </a:pPr>
            <a:endParaRPr lang="ja-JP" altLang="en-US" sz="2800" dirty="0">
              <a:solidFill>
                <a:prstClr val="black"/>
              </a:solidFill>
              <a:latin typeface="Calibri" panose="020F0502020204030204" pitchFamily="34" charset="0"/>
            </a:endParaRPr>
          </a:p>
          <a:p>
            <a:pPr lvl="0" eaLnBrk="0" fontAlgn="base" hangingPunct="0">
              <a:spcBef>
                <a:spcPct val="0"/>
              </a:spcBef>
              <a:spcAft>
                <a:spcPct val="0"/>
              </a:spcAft>
            </a:pPr>
            <a:endParaRPr lang="ja-JP" altLang="en-US" sz="2800" dirty="0">
              <a:solidFill>
                <a:prstClr val="black"/>
              </a:solidFill>
              <a:latin typeface="Calibri" panose="020F0502020204030204" pitchFamily="34" charset="0"/>
            </a:endParaRPr>
          </a:p>
        </p:txBody>
      </p:sp>
      <p:pic>
        <p:nvPicPr>
          <p:cNvPr id="14" name="図 13"/>
          <p:cNvPicPr>
            <a:picLocks noChangeAspect="1"/>
          </p:cNvPicPr>
          <p:nvPr/>
        </p:nvPicPr>
        <p:blipFill rotWithShape="1">
          <a:blip r:embed="rId3" cstate="print">
            <a:clrChange>
              <a:clrFrom>
                <a:srgbClr val="F5F5F5"/>
              </a:clrFrom>
              <a:clrTo>
                <a:srgbClr val="F5F5F5">
                  <a:alpha val="0"/>
                </a:srgbClr>
              </a:clrTo>
            </a:clrChange>
            <a:extLst>
              <a:ext uri="{28A0092B-C50C-407E-A947-70E740481C1C}">
                <a14:useLocalDpi xmlns:a14="http://schemas.microsoft.com/office/drawing/2010/main" val="0"/>
              </a:ext>
            </a:extLst>
          </a:blip>
          <a:srcRect l="4224" t="35764" r="3097" b="36238"/>
          <a:stretch/>
        </p:blipFill>
        <p:spPr>
          <a:xfrm>
            <a:off x="3300662" y="4471125"/>
            <a:ext cx="2542676" cy="771300"/>
          </a:xfrm>
          <a:prstGeom prst="rect">
            <a:avLst/>
          </a:prstGeom>
          <a:ln>
            <a:solidFill>
              <a:schemeClr val="bg1"/>
            </a:solidFill>
          </a:ln>
        </p:spPr>
      </p:pic>
    </p:spTree>
    <p:extLst>
      <p:ext uri="{BB962C8B-B14F-4D97-AF65-F5344CB8AC3E}">
        <p14:creationId xmlns:p14="http://schemas.microsoft.com/office/powerpoint/2010/main" val="25808347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6F8E6966-F97B-461E-B3B6-5212917A00F6}" type="slidenum">
              <a:rPr lang="ja-JP" altLang="en-US" smtClean="0"/>
              <a:pPr/>
              <a:t>10</a:t>
            </a:fld>
            <a:endParaRPr lang="ja-JP" altLang="en-US" dirty="0"/>
          </a:p>
        </p:txBody>
      </p:sp>
      <p:sp>
        <p:nvSpPr>
          <p:cNvPr id="6" name="タイトル 1">
            <a:extLst>
              <a:ext uri="{FF2B5EF4-FFF2-40B4-BE49-F238E27FC236}">
                <a16:creationId xmlns:a16="http://schemas.microsoft.com/office/drawing/2014/main" id="{51401DDF-6191-4BE9-AB53-2452FB4984F7}"/>
              </a:ext>
            </a:extLst>
          </p:cNvPr>
          <p:cNvSpPr>
            <a:spLocks noGrp="1"/>
          </p:cNvSpPr>
          <p:nvPr>
            <p:ph type="title"/>
          </p:nvPr>
        </p:nvSpPr>
        <p:spPr>
          <a:xfrm>
            <a:off x="467545" y="260350"/>
            <a:ext cx="8343358" cy="838200"/>
          </a:xfrm>
        </p:spPr>
        <p:txBody>
          <a:bodyPr>
            <a:noAutofit/>
          </a:bodyPr>
          <a:lstStyle/>
          <a:p>
            <a:r>
              <a:rPr kumimoji="1" lang="ja-JP" altLang="en-US" dirty="0">
                <a:solidFill>
                  <a:schemeClr val="tx1"/>
                </a:solidFill>
              </a:rPr>
              <a:t>Ｍ＆Ａ・資本提携の事例（３）</a:t>
            </a:r>
          </a:p>
        </p:txBody>
      </p:sp>
      <p:sp>
        <p:nvSpPr>
          <p:cNvPr id="3" name="フローチャート: 処理 2">
            <a:extLst>
              <a:ext uri="{FF2B5EF4-FFF2-40B4-BE49-F238E27FC236}">
                <a16:creationId xmlns:a16="http://schemas.microsoft.com/office/drawing/2014/main" id="{805E3033-FF40-F1D3-B62E-2BB2D67DFCFA}"/>
              </a:ext>
            </a:extLst>
          </p:cNvPr>
          <p:cNvSpPr/>
          <p:nvPr/>
        </p:nvSpPr>
        <p:spPr>
          <a:xfrm>
            <a:off x="930812" y="1235103"/>
            <a:ext cx="7416824" cy="2448273"/>
          </a:xfrm>
          <a:prstGeom prst="flowChartProcess">
            <a:avLst/>
          </a:prstGeom>
          <a:solidFill>
            <a:schemeClr val="bg1"/>
          </a:solidFill>
          <a:ln w="28575">
            <a:solidFill>
              <a:srgbClr val="0066CC"/>
            </a:solid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kumimoji="1" lang="ja-JP" altLang="en-US" sz="2800" dirty="0">
                <a:solidFill>
                  <a:schemeClr val="tx1"/>
                </a:solidFill>
              </a:rPr>
              <a:t>（５） </a:t>
            </a:r>
            <a:r>
              <a:rPr kumimoji="1" lang="ja-JP" altLang="en-US" sz="2800" dirty="0">
                <a:solidFill>
                  <a:srgbClr val="FF0000"/>
                </a:solidFill>
              </a:rPr>
              <a:t>資金調達と関係強化のための資本提携！</a:t>
            </a:r>
            <a:endParaRPr kumimoji="1" lang="en-US" altLang="ja-JP" sz="2800" dirty="0">
              <a:solidFill>
                <a:srgbClr val="FF0000"/>
              </a:solidFill>
            </a:endParaRPr>
          </a:p>
          <a:p>
            <a:r>
              <a:rPr kumimoji="1" lang="en-US" altLang="ja-JP" sz="2400" dirty="0">
                <a:solidFill>
                  <a:schemeClr val="tx1"/>
                </a:solidFill>
              </a:rPr>
              <a:t>【</a:t>
            </a:r>
            <a:r>
              <a:rPr lang="ja-JP" altLang="en-US" sz="2400" dirty="0">
                <a:solidFill>
                  <a:schemeClr val="tx1"/>
                </a:solidFill>
              </a:rPr>
              <a:t>サービス業Ｅ社の資本提携案件</a:t>
            </a:r>
            <a:r>
              <a:rPr kumimoji="1" lang="en-US" altLang="ja-JP" sz="2400" dirty="0">
                <a:solidFill>
                  <a:schemeClr val="tx1"/>
                </a:solidFill>
              </a:rPr>
              <a:t>】</a:t>
            </a:r>
          </a:p>
          <a:p>
            <a:r>
              <a:rPr kumimoji="1" lang="ja-JP" altLang="en-US" sz="2400" dirty="0">
                <a:solidFill>
                  <a:schemeClr val="tx1"/>
                </a:solidFill>
              </a:rPr>
              <a:t>サービス業</a:t>
            </a:r>
            <a:r>
              <a:rPr lang="ja-JP" altLang="en-US" sz="2400" dirty="0">
                <a:solidFill>
                  <a:schemeClr val="tx1"/>
                </a:solidFill>
              </a:rPr>
              <a:t>Ｅ</a:t>
            </a:r>
            <a:r>
              <a:rPr kumimoji="1" lang="ja-JP" altLang="en-US" sz="2400" dirty="0">
                <a:solidFill>
                  <a:schemeClr val="tx1"/>
                </a:solidFill>
              </a:rPr>
              <a:t>社の社長が資本充実と取引関係強化を狙って、知人の社長が経営する会社から資本出資を受けたいとの相談を受け、その資本取引の支援を行い、３億円の資本調達と関係強化に成功した。</a:t>
            </a:r>
            <a:endParaRPr kumimoji="1" lang="en-US" altLang="ja-JP" sz="2400" dirty="0">
              <a:solidFill>
                <a:schemeClr val="tx1"/>
              </a:solidFill>
            </a:endParaRPr>
          </a:p>
        </p:txBody>
      </p:sp>
      <p:sp>
        <p:nvSpPr>
          <p:cNvPr id="5" name="フローチャート: 処理 4">
            <a:extLst>
              <a:ext uri="{FF2B5EF4-FFF2-40B4-BE49-F238E27FC236}">
                <a16:creationId xmlns:a16="http://schemas.microsoft.com/office/drawing/2014/main" id="{EF107B39-DFAD-A359-BA8E-F14E37876080}"/>
              </a:ext>
            </a:extLst>
          </p:cNvPr>
          <p:cNvSpPr/>
          <p:nvPr/>
        </p:nvSpPr>
        <p:spPr>
          <a:xfrm>
            <a:off x="930812" y="3819930"/>
            <a:ext cx="7416824" cy="2448273"/>
          </a:xfrm>
          <a:prstGeom prst="flowChartProcess">
            <a:avLst/>
          </a:prstGeom>
          <a:solidFill>
            <a:schemeClr val="bg1"/>
          </a:solidFill>
          <a:ln w="28575">
            <a:solidFill>
              <a:srgbClr val="0066CC"/>
            </a:solid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kumimoji="1" lang="ja-JP" altLang="en-US" sz="2800" dirty="0">
                <a:solidFill>
                  <a:schemeClr val="tx1"/>
                </a:solidFill>
              </a:rPr>
              <a:t>（６） </a:t>
            </a:r>
            <a:r>
              <a:rPr kumimoji="1" lang="ja-JP" altLang="en-US" sz="2800" dirty="0">
                <a:solidFill>
                  <a:srgbClr val="FF0000"/>
                </a:solidFill>
              </a:rPr>
              <a:t>不利な</a:t>
            </a:r>
            <a:r>
              <a:rPr kumimoji="1" lang="en-US" altLang="ja-JP" sz="2800" dirty="0">
                <a:solidFill>
                  <a:srgbClr val="FF0000"/>
                </a:solidFill>
              </a:rPr>
              <a:t>M&amp;A</a:t>
            </a:r>
            <a:r>
              <a:rPr kumimoji="1" lang="ja-JP" altLang="en-US" sz="2800" dirty="0">
                <a:solidFill>
                  <a:srgbClr val="FF0000"/>
                </a:solidFill>
              </a:rPr>
              <a:t>取引を未然に防ぐことに成功！</a:t>
            </a:r>
            <a:endParaRPr kumimoji="1" lang="en-US" altLang="ja-JP" sz="2800" dirty="0">
              <a:solidFill>
                <a:srgbClr val="FF0000"/>
              </a:solidFill>
            </a:endParaRPr>
          </a:p>
          <a:p>
            <a:r>
              <a:rPr kumimoji="1" lang="en-US" altLang="ja-JP" sz="2400" dirty="0">
                <a:solidFill>
                  <a:schemeClr val="tx1"/>
                </a:solidFill>
              </a:rPr>
              <a:t>【</a:t>
            </a:r>
            <a:r>
              <a:rPr kumimoji="1" lang="ja-JP" altLang="en-US" sz="2400" dirty="0">
                <a:solidFill>
                  <a:schemeClr val="tx1"/>
                </a:solidFill>
              </a:rPr>
              <a:t>製造業Ｆ社の子会社売却案件</a:t>
            </a:r>
            <a:r>
              <a:rPr kumimoji="1" lang="en-US" altLang="ja-JP" sz="2400" dirty="0">
                <a:solidFill>
                  <a:schemeClr val="tx1"/>
                </a:solidFill>
              </a:rPr>
              <a:t>】</a:t>
            </a:r>
          </a:p>
          <a:p>
            <a:r>
              <a:rPr kumimoji="1" lang="en-US" altLang="ja-JP" sz="2400" dirty="0">
                <a:solidFill>
                  <a:schemeClr val="tx1"/>
                </a:solidFill>
              </a:rPr>
              <a:t>IT</a:t>
            </a:r>
            <a:r>
              <a:rPr kumimoji="1" lang="ja-JP" altLang="en-US" sz="2400" dirty="0">
                <a:solidFill>
                  <a:schemeClr val="tx1"/>
                </a:solidFill>
              </a:rPr>
              <a:t>企業</a:t>
            </a:r>
            <a:r>
              <a:rPr lang="ja-JP" altLang="en-US" sz="2400" dirty="0">
                <a:solidFill>
                  <a:schemeClr val="tx1"/>
                </a:solidFill>
              </a:rPr>
              <a:t>Ｆ</a:t>
            </a:r>
            <a:r>
              <a:rPr kumimoji="1" lang="ja-JP" altLang="en-US" sz="2400" dirty="0">
                <a:solidFill>
                  <a:schemeClr val="tx1"/>
                </a:solidFill>
              </a:rPr>
              <a:t>社が事業構造改革のために子会社を売却する案件。交渉を進めていたが、相手企業が強硬に要求する契約条件が</a:t>
            </a:r>
            <a:r>
              <a:rPr lang="ja-JP" altLang="en-US" sz="2400" dirty="0">
                <a:solidFill>
                  <a:schemeClr val="tx1"/>
                </a:solidFill>
              </a:rPr>
              <a:t>Ｆ</a:t>
            </a:r>
            <a:r>
              <a:rPr kumimoji="1" lang="ja-JP" altLang="en-US" sz="2400" dirty="0">
                <a:solidFill>
                  <a:schemeClr val="tx1"/>
                </a:solidFill>
              </a:rPr>
              <a:t>社にとって不利と判断し、交渉の打ち切りを提言。</a:t>
            </a:r>
            <a:r>
              <a:rPr lang="ja-JP" altLang="en-US" sz="2400" dirty="0">
                <a:solidFill>
                  <a:schemeClr val="tx1"/>
                </a:solidFill>
              </a:rPr>
              <a:t>Ｆ</a:t>
            </a:r>
            <a:r>
              <a:rPr kumimoji="1" lang="ja-JP" altLang="en-US" sz="2400" dirty="0">
                <a:solidFill>
                  <a:schemeClr val="tx1"/>
                </a:solidFill>
              </a:rPr>
              <a:t>社が不利な契約を締結することを防いだ。</a:t>
            </a:r>
            <a:endParaRPr kumimoji="1" lang="en-US" altLang="ja-JP" sz="2400" dirty="0">
              <a:solidFill>
                <a:schemeClr val="tx1"/>
              </a:solidFill>
            </a:endParaRPr>
          </a:p>
        </p:txBody>
      </p:sp>
    </p:spTree>
    <p:extLst>
      <p:ext uri="{BB962C8B-B14F-4D97-AF65-F5344CB8AC3E}">
        <p14:creationId xmlns:p14="http://schemas.microsoft.com/office/powerpoint/2010/main" val="41021319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 calcmode="lin" valueType="num">
                                      <p:cBhvr>
                                        <p:cTn id="14" dur="500" fill="hold"/>
                                        <p:tgtEl>
                                          <p:spTgt spid="5"/>
                                        </p:tgtEl>
                                        <p:attrNameLst>
                                          <p:attrName>ppt_w</p:attrName>
                                        </p:attrNameLst>
                                      </p:cBhvr>
                                      <p:tavLst>
                                        <p:tav tm="0">
                                          <p:val>
                                            <p:fltVal val="0"/>
                                          </p:val>
                                        </p:tav>
                                        <p:tav tm="100000">
                                          <p:val>
                                            <p:strVal val="#ppt_w"/>
                                          </p:val>
                                        </p:tav>
                                      </p:tavLst>
                                    </p:anim>
                                    <p:anim calcmode="lin" valueType="num">
                                      <p:cBhvr>
                                        <p:cTn id="15" dur="500" fill="hold"/>
                                        <p:tgtEl>
                                          <p:spTgt spid="5"/>
                                        </p:tgtEl>
                                        <p:attrNameLst>
                                          <p:attrName>ppt_h</p:attrName>
                                        </p:attrNameLst>
                                      </p:cBhvr>
                                      <p:tavLst>
                                        <p:tav tm="0">
                                          <p:val>
                                            <p:fltVal val="0"/>
                                          </p:val>
                                        </p:tav>
                                        <p:tav tm="100000">
                                          <p:val>
                                            <p:strVal val="#ppt_h"/>
                                          </p:val>
                                        </p:tav>
                                      </p:tavLst>
                                    </p:anim>
                                    <p:animEffect transition="in" filter="fade">
                                      <p:cBhvr>
                                        <p:cTn id="16"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49188" y="465445"/>
            <a:ext cx="8445624" cy="679450"/>
          </a:xfrm>
        </p:spPr>
        <p:txBody>
          <a:bodyPr>
            <a:noAutofit/>
          </a:bodyPr>
          <a:lstStyle/>
          <a:p>
            <a:r>
              <a:rPr lang="ja-JP" altLang="en-US">
                <a:solidFill>
                  <a:schemeClr val="tx1"/>
                </a:solidFill>
              </a:rPr>
              <a:t>大手Ｍ</a:t>
            </a:r>
            <a:r>
              <a:rPr lang="ja-JP" altLang="en-US" dirty="0">
                <a:solidFill>
                  <a:schemeClr val="tx1"/>
                </a:solidFill>
              </a:rPr>
              <a:t>＆</a:t>
            </a:r>
            <a:r>
              <a:rPr lang="ja-JP" altLang="en-US">
                <a:solidFill>
                  <a:schemeClr val="tx1"/>
                </a:solidFill>
              </a:rPr>
              <a:t>Ａ仲介企業の</a:t>
            </a:r>
            <a:r>
              <a:rPr lang="ja-JP" altLang="en-US" dirty="0">
                <a:solidFill>
                  <a:schemeClr val="tx1"/>
                </a:solidFill>
              </a:rPr>
              <a:t>注意点</a:t>
            </a:r>
            <a:endParaRPr kumimoji="1" lang="ja-JP" altLang="en-US" dirty="0">
              <a:solidFill>
                <a:schemeClr val="tx1"/>
              </a:solidFill>
            </a:endParaRPr>
          </a:p>
        </p:txBody>
      </p:sp>
      <p:sp>
        <p:nvSpPr>
          <p:cNvPr id="3" name="スライド番号プレースホルダー 2"/>
          <p:cNvSpPr>
            <a:spLocks noGrp="1"/>
          </p:cNvSpPr>
          <p:nvPr>
            <p:ph type="sldNum" sz="quarter" idx="12"/>
          </p:nvPr>
        </p:nvSpPr>
        <p:spPr/>
        <p:txBody>
          <a:bodyPr/>
          <a:lstStyle/>
          <a:p>
            <a:fld id="{6F8E6966-F97B-461E-B3B6-5212917A00F6}" type="slidenum">
              <a:rPr kumimoji="1" lang="ja-JP" altLang="en-US" sz="2400" smtClean="0"/>
              <a:t>11</a:t>
            </a:fld>
            <a:endParaRPr kumimoji="1" lang="ja-JP" altLang="en-US" sz="2400" dirty="0"/>
          </a:p>
        </p:txBody>
      </p:sp>
      <p:sp>
        <p:nvSpPr>
          <p:cNvPr id="6" name="テキスト ボックス 5">
            <a:extLst>
              <a:ext uri="{FF2B5EF4-FFF2-40B4-BE49-F238E27FC236}">
                <a16:creationId xmlns:a16="http://schemas.microsoft.com/office/drawing/2014/main" id="{572D1F26-CDE3-4AD6-A370-C9591DFDFD6E}"/>
              </a:ext>
            </a:extLst>
          </p:cNvPr>
          <p:cNvSpPr txBox="1"/>
          <p:nvPr/>
        </p:nvSpPr>
        <p:spPr>
          <a:xfrm>
            <a:off x="179512" y="1218177"/>
            <a:ext cx="8964488" cy="3219343"/>
          </a:xfrm>
          <a:prstGeom prst="rect">
            <a:avLst/>
          </a:prstGeom>
          <a:noFill/>
        </p:spPr>
        <p:txBody>
          <a:bodyPr wrap="square" rtlCol="0">
            <a:spAutoFit/>
          </a:bodyPr>
          <a:lstStyle/>
          <a:p>
            <a:pPr marL="342900" indent="-342900">
              <a:lnSpc>
                <a:spcPct val="140000"/>
              </a:lnSpc>
              <a:buFont typeface="Wingdings" panose="05000000000000000000" pitchFamily="2" charset="2"/>
              <a:buChar char="u"/>
              <a:defRPr/>
            </a:pPr>
            <a:r>
              <a:rPr lang="ja-JP" altLang="en-US" sz="2400" dirty="0"/>
              <a:t>買収希望及び売却希望の企業に関する多くの情報を保有</a:t>
            </a:r>
            <a:endParaRPr lang="en-US" altLang="ja-JP" sz="2400" dirty="0"/>
          </a:p>
          <a:p>
            <a:pPr marL="342900" marR="0" lvl="0" indent="-342900" algn="l" defTabSz="914400" rtl="0" eaLnBrk="1" fontAlgn="auto" latinLnBrk="0" hangingPunct="1">
              <a:lnSpc>
                <a:spcPct val="140000"/>
              </a:lnSpc>
              <a:spcBef>
                <a:spcPts val="0"/>
              </a:spcBef>
              <a:spcAft>
                <a:spcPts val="0"/>
              </a:spcAft>
              <a:buClrTx/>
              <a:buSzTx/>
              <a:buFont typeface="Wingdings" panose="05000000000000000000" pitchFamily="2" charset="2"/>
              <a:buChar char="u"/>
              <a:tabLst/>
              <a:defRPr/>
            </a:pPr>
            <a:r>
              <a:rPr kumimoji="1" lang="ja-JP" altLang="en-US" sz="2400" b="0" i="0" u="none" strike="noStrike" kern="1200" cap="none" spc="0" normalizeH="0" baseline="0" noProof="0" dirty="0">
                <a:ln>
                  <a:noFill/>
                </a:ln>
                <a:solidFill>
                  <a:srgbClr val="000000"/>
                </a:solidFill>
                <a:effectLst/>
                <a:uLnTx/>
                <a:uFillTx/>
                <a:latin typeface="Calibri" panose="020F0502020204030204"/>
                <a:ea typeface="ＭＳ Ｐゴシック" panose="020B0600070205080204" pitchFamily="50" charset="-128"/>
              </a:rPr>
              <a:t>Ｍ＆Ａ仲介業者は</a:t>
            </a:r>
            <a:r>
              <a:rPr kumimoji="1" lang="ja-JP" altLang="en-US" sz="2400" b="1" i="0" u="sng" strike="noStrike" kern="1200" cap="none" spc="0" normalizeH="0" baseline="0" noProof="0" dirty="0">
                <a:ln>
                  <a:noFill/>
                </a:ln>
                <a:solidFill>
                  <a:srgbClr val="000000"/>
                </a:solidFill>
                <a:effectLst/>
                <a:uLnTx/>
                <a:uFillTx/>
                <a:latin typeface="Calibri" panose="020F0502020204030204"/>
                <a:ea typeface="ＭＳ Ｐゴシック" panose="020B0600070205080204" pitchFamily="50" charset="-128"/>
              </a:rPr>
              <a:t>買収企業、売却企業の双方と契約</a:t>
            </a:r>
            <a:r>
              <a:rPr kumimoji="1" lang="ja-JP" altLang="en-US" sz="2400" b="0" i="0" u="none" strike="noStrike" kern="1200" cap="none" spc="0" normalizeH="0" baseline="0" noProof="0">
                <a:ln>
                  <a:noFill/>
                </a:ln>
                <a:solidFill>
                  <a:srgbClr val="000000"/>
                </a:solidFill>
                <a:effectLst/>
                <a:uLnTx/>
                <a:uFillTx/>
                <a:latin typeface="Calibri" panose="020F0502020204030204"/>
                <a:ea typeface="ＭＳ Ｐゴシック" panose="020B0600070205080204" pitchFamily="50" charset="-128"/>
              </a:rPr>
              <a:t>する。</a:t>
            </a:r>
            <a:br>
              <a:rPr kumimoji="1" lang="en-US" altLang="ja-JP" sz="2400" b="0" i="0" u="none" strike="noStrike" kern="1200" cap="none" spc="0" normalizeH="0" baseline="0" noProof="0" dirty="0">
                <a:ln>
                  <a:noFill/>
                </a:ln>
                <a:solidFill>
                  <a:srgbClr val="000000"/>
                </a:solidFill>
                <a:effectLst/>
                <a:uLnTx/>
                <a:uFillTx/>
                <a:latin typeface="Calibri" panose="020F0502020204030204"/>
                <a:ea typeface="ＭＳ Ｐゴシック" panose="020B0600070205080204" pitchFamily="50" charset="-128"/>
              </a:rPr>
            </a:br>
            <a:r>
              <a:rPr kumimoji="1" lang="ja-JP" altLang="en-US" sz="2400" b="0" i="0" u="none" strike="noStrike" kern="1200" cap="none" spc="0" normalizeH="0" baseline="0" noProof="0">
                <a:ln>
                  <a:noFill/>
                </a:ln>
                <a:solidFill>
                  <a:srgbClr val="000000"/>
                </a:solidFill>
                <a:effectLst/>
                <a:uLnTx/>
                <a:uFillTx/>
                <a:latin typeface="Calibri" panose="020F0502020204030204"/>
                <a:ea typeface="ＭＳ Ｐゴシック" panose="020B0600070205080204" pitchFamily="50" charset="-128"/>
              </a:rPr>
              <a:t>（両手仲介と呼ばれる手法）</a:t>
            </a:r>
            <a:endParaRPr kumimoji="1" lang="en-US" altLang="ja-JP" sz="2400" b="0" i="0" u="none" strike="noStrike" kern="1200" cap="none" spc="0" normalizeH="0" baseline="0" noProof="0" dirty="0">
              <a:ln>
                <a:noFill/>
              </a:ln>
              <a:solidFill>
                <a:srgbClr val="000000"/>
              </a:solidFill>
              <a:effectLst/>
              <a:uLnTx/>
              <a:uFillTx/>
              <a:latin typeface="Calibri" panose="020F0502020204030204"/>
              <a:ea typeface="ＭＳ Ｐゴシック" panose="020B0600070205080204" pitchFamily="50" charset="-128"/>
            </a:endParaRPr>
          </a:p>
          <a:p>
            <a:pPr marL="342900" indent="-342900">
              <a:lnSpc>
                <a:spcPct val="140000"/>
              </a:lnSpc>
              <a:buFont typeface="Wingdings" panose="05000000000000000000" pitchFamily="2" charset="2"/>
              <a:buChar char="u"/>
              <a:defRPr/>
            </a:pPr>
            <a:r>
              <a:rPr lang="ja-JP" altLang="en-US" sz="2400" dirty="0">
                <a:solidFill>
                  <a:srgbClr val="000000"/>
                </a:solidFill>
              </a:rPr>
              <a:t>レーマン方式で算出する高額の成功報酬を要求する。</a:t>
            </a:r>
            <a:endParaRPr lang="en-US" altLang="ja-JP" sz="2400" dirty="0">
              <a:solidFill>
                <a:srgbClr val="000000"/>
              </a:solidFill>
            </a:endParaRPr>
          </a:p>
          <a:p>
            <a:pPr marL="342900" marR="0" lvl="0" indent="-342900" algn="l" defTabSz="914400" rtl="0" eaLnBrk="1" fontAlgn="auto" latinLnBrk="0" hangingPunct="1">
              <a:lnSpc>
                <a:spcPct val="140000"/>
              </a:lnSpc>
              <a:spcBef>
                <a:spcPts val="0"/>
              </a:spcBef>
              <a:spcAft>
                <a:spcPts val="0"/>
              </a:spcAft>
              <a:buClrTx/>
              <a:buSzTx/>
              <a:buFont typeface="Wingdings" panose="05000000000000000000" pitchFamily="2" charset="2"/>
              <a:buChar char="u"/>
              <a:tabLst/>
              <a:defRPr/>
            </a:pPr>
            <a:r>
              <a:rPr kumimoji="1" lang="ja-JP" altLang="en-US" sz="2400" b="0" i="0" u="none" strike="noStrike" kern="1200" cap="none" spc="0" normalizeH="0" baseline="0" noProof="0" dirty="0">
                <a:ln>
                  <a:noFill/>
                </a:ln>
                <a:solidFill>
                  <a:srgbClr val="000000"/>
                </a:solidFill>
                <a:effectLst/>
                <a:uLnTx/>
                <a:uFillTx/>
                <a:latin typeface="Calibri" panose="020F0502020204030204"/>
                <a:ea typeface="ＭＳ Ｐゴシック" panose="020B0600070205080204" pitchFamily="50" charset="-128"/>
              </a:rPr>
              <a:t>高い買収価格（高い成功報酬）で成約</a:t>
            </a:r>
            <a:r>
              <a:rPr lang="ja-JP" altLang="en-US" sz="2400" dirty="0">
                <a:solidFill>
                  <a:srgbClr val="000000"/>
                </a:solidFill>
                <a:latin typeface="Calibri" panose="020F0502020204030204"/>
                <a:ea typeface="ＭＳ Ｐゴシック" panose="020B0600070205080204" pitchFamily="50" charset="-128"/>
              </a:rPr>
              <a:t>させようとする。</a:t>
            </a:r>
            <a:endParaRPr kumimoji="1" lang="en-US" altLang="ja-JP" sz="2400" b="0" i="0" u="none" strike="noStrike" kern="1200" cap="none" spc="0" normalizeH="0" baseline="0" noProof="0" dirty="0">
              <a:ln>
                <a:noFill/>
              </a:ln>
              <a:solidFill>
                <a:srgbClr val="000000"/>
              </a:solidFill>
              <a:effectLst/>
              <a:uLnTx/>
              <a:uFillTx/>
              <a:latin typeface="Calibri" panose="020F0502020204030204"/>
              <a:ea typeface="ＭＳ Ｐゴシック" panose="020B0600070205080204" pitchFamily="50" charset="-128"/>
            </a:endParaRPr>
          </a:p>
          <a:p>
            <a:pPr marL="0" marR="0" lvl="0" indent="0" algn="l" defTabSz="914400" rtl="0" eaLnBrk="1" fontAlgn="auto" latinLnBrk="0" hangingPunct="1">
              <a:spcBef>
                <a:spcPts val="0"/>
              </a:spcBef>
              <a:spcAft>
                <a:spcPts val="0"/>
              </a:spcAft>
              <a:buClrTx/>
              <a:buSzTx/>
              <a:buFontTx/>
              <a:buNone/>
              <a:tabLst/>
              <a:defRPr/>
            </a:pPr>
            <a:r>
              <a:rPr kumimoji="1" lang="en-US" altLang="ja-JP" sz="2400" b="0" i="0" u="none" strike="noStrike" kern="1200" cap="none" spc="0" normalizeH="0" baseline="0" noProof="0" dirty="0">
                <a:ln>
                  <a:noFill/>
                </a:ln>
                <a:solidFill>
                  <a:srgbClr val="000000"/>
                </a:solidFill>
                <a:effectLst/>
                <a:uLnTx/>
                <a:uFillTx/>
                <a:latin typeface="Calibri" panose="020F0502020204030204"/>
                <a:ea typeface="ＭＳ Ｐゴシック" panose="020B0600070205080204" pitchFamily="50" charset="-128"/>
              </a:rPr>
              <a:t>	</a:t>
            </a:r>
            <a:r>
              <a:rPr kumimoji="1" lang="ja-JP" altLang="en-US" sz="2400" b="0" i="0" u="none" strike="noStrike" kern="1200" cap="none" spc="0" normalizeH="0" baseline="0" noProof="0" dirty="0">
                <a:ln>
                  <a:noFill/>
                </a:ln>
                <a:solidFill>
                  <a:srgbClr val="000000"/>
                </a:solidFill>
                <a:effectLst/>
                <a:uLnTx/>
                <a:uFillTx/>
                <a:latin typeface="Calibri" panose="020F0502020204030204"/>
                <a:ea typeface="ＭＳ Ｐゴシック" panose="020B0600070205080204" pitchFamily="50" charset="-128"/>
              </a:rPr>
              <a:t>⇒</a:t>
            </a:r>
            <a:r>
              <a:rPr kumimoji="1" lang="en-US" altLang="ja-JP" sz="2400" b="0" i="0" u="none" strike="noStrike" kern="1200" cap="none" spc="0" normalizeH="0" baseline="0" noProof="0" dirty="0">
                <a:ln>
                  <a:noFill/>
                </a:ln>
                <a:solidFill>
                  <a:srgbClr val="000000"/>
                </a:solidFill>
                <a:effectLst/>
                <a:uLnTx/>
                <a:uFillTx/>
                <a:latin typeface="Calibri" panose="020F0502020204030204"/>
                <a:ea typeface="ＭＳ Ｐゴシック" panose="020B0600070205080204" pitchFamily="50" charset="-128"/>
              </a:rPr>
              <a:t> </a:t>
            </a:r>
            <a:r>
              <a:rPr kumimoji="1" lang="ja-JP" altLang="en-US" sz="2400" b="1" i="0" u="sng" strike="noStrike" kern="1200" cap="none" spc="0" normalizeH="0" baseline="0" noProof="0">
                <a:ln>
                  <a:noFill/>
                </a:ln>
                <a:solidFill>
                  <a:srgbClr val="000000"/>
                </a:solidFill>
                <a:effectLst/>
                <a:uLnTx/>
                <a:uFillTx/>
                <a:latin typeface="Calibri" panose="020F0502020204030204"/>
                <a:ea typeface="ＭＳ Ｐゴシック" panose="020B0600070205080204" pitchFamily="50" charset="-128"/>
              </a:rPr>
              <a:t>買収企業（クライアント様）の利害</a:t>
            </a:r>
            <a:r>
              <a:rPr lang="ja-JP" altLang="en-US" sz="2400" b="1" u="sng">
                <a:solidFill>
                  <a:srgbClr val="000000"/>
                </a:solidFill>
                <a:latin typeface="Calibri" panose="020F0502020204030204"/>
                <a:ea typeface="ＭＳ Ｐゴシック" panose="020B0600070205080204" pitchFamily="50" charset="-128"/>
              </a:rPr>
              <a:t>を無視した</a:t>
            </a:r>
            <a:r>
              <a:rPr kumimoji="1" lang="ja-JP" altLang="en-US" sz="2400" b="1" i="0" u="sng" strike="noStrike" kern="1200" cap="none" spc="0" normalizeH="0" baseline="0" noProof="0">
                <a:ln>
                  <a:noFill/>
                </a:ln>
                <a:solidFill>
                  <a:srgbClr val="000000"/>
                </a:solidFill>
                <a:effectLst/>
                <a:uLnTx/>
                <a:uFillTx/>
                <a:latin typeface="Calibri" panose="020F0502020204030204"/>
                <a:ea typeface="ＭＳ Ｐゴシック" panose="020B0600070205080204" pitchFamily="50" charset="-128"/>
              </a:rPr>
              <a:t>関係</a:t>
            </a:r>
            <a:endParaRPr kumimoji="1" lang="en-US" altLang="ja-JP" sz="2400" b="1" i="0" u="sng" strike="noStrike" kern="1200" cap="none" spc="0" normalizeH="0" baseline="0" noProof="0" dirty="0">
              <a:ln>
                <a:noFill/>
              </a:ln>
              <a:solidFill>
                <a:srgbClr val="000000"/>
              </a:solidFill>
              <a:effectLst/>
              <a:uLnTx/>
              <a:uFillTx/>
              <a:latin typeface="Calibri" panose="020F0502020204030204"/>
              <a:ea typeface="ＭＳ Ｐゴシック" panose="020B0600070205080204" pitchFamily="50" charset="-128"/>
            </a:endParaRPr>
          </a:p>
          <a:p>
            <a:pPr>
              <a:lnSpc>
                <a:spcPct val="120000"/>
              </a:lnSpc>
            </a:pPr>
            <a:endParaRPr lang="en-US" altLang="ja-JP" sz="1000" dirty="0"/>
          </a:p>
        </p:txBody>
      </p:sp>
      <p:pic>
        <p:nvPicPr>
          <p:cNvPr id="4" name="グラフィックス 3" descr="都市">
            <a:extLst>
              <a:ext uri="{FF2B5EF4-FFF2-40B4-BE49-F238E27FC236}">
                <a16:creationId xmlns:a16="http://schemas.microsoft.com/office/drawing/2014/main" id="{2340A156-972F-852F-3592-3B743F707848}"/>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105308" y="4374012"/>
            <a:ext cx="914400" cy="914400"/>
          </a:xfrm>
          <a:prstGeom prst="rect">
            <a:avLst/>
          </a:prstGeom>
        </p:spPr>
      </p:pic>
      <p:pic>
        <p:nvPicPr>
          <p:cNvPr id="7" name="グラフィックス 6" descr="建物">
            <a:extLst>
              <a:ext uri="{FF2B5EF4-FFF2-40B4-BE49-F238E27FC236}">
                <a16:creationId xmlns:a16="http://schemas.microsoft.com/office/drawing/2014/main" id="{DDD26E47-C817-9063-2260-D5438E251E7F}"/>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3981822" y="5159517"/>
            <a:ext cx="914400" cy="914400"/>
          </a:xfrm>
          <a:prstGeom prst="rect">
            <a:avLst/>
          </a:prstGeom>
        </p:spPr>
      </p:pic>
      <p:pic>
        <p:nvPicPr>
          <p:cNvPr id="8" name="グラフィックス 7" descr="建物">
            <a:extLst>
              <a:ext uri="{FF2B5EF4-FFF2-40B4-BE49-F238E27FC236}">
                <a16:creationId xmlns:a16="http://schemas.microsoft.com/office/drawing/2014/main" id="{893066A0-0844-70E6-2479-72EF56DDBC53}"/>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5793799" y="4551892"/>
            <a:ext cx="571500" cy="571500"/>
          </a:xfrm>
          <a:prstGeom prst="rect">
            <a:avLst/>
          </a:prstGeom>
        </p:spPr>
      </p:pic>
      <p:cxnSp>
        <p:nvCxnSpPr>
          <p:cNvPr id="9" name="直線矢印コネクタ 8">
            <a:extLst>
              <a:ext uri="{FF2B5EF4-FFF2-40B4-BE49-F238E27FC236}">
                <a16:creationId xmlns:a16="http://schemas.microsoft.com/office/drawing/2014/main" id="{B09F1116-AE65-B307-E4A8-34C768ADE018}"/>
              </a:ext>
            </a:extLst>
          </p:cNvPr>
          <p:cNvCxnSpPr/>
          <p:nvPr/>
        </p:nvCxnSpPr>
        <p:spPr>
          <a:xfrm>
            <a:off x="3200772" y="4741349"/>
            <a:ext cx="2476500" cy="0"/>
          </a:xfrm>
          <a:prstGeom prst="straightConnector1">
            <a:avLst/>
          </a:prstGeom>
          <a:ln w="28575">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1" name="テキスト ボックス 10">
            <a:extLst>
              <a:ext uri="{FF2B5EF4-FFF2-40B4-BE49-F238E27FC236}">
                <a16:creationId xmlns:a16="http://schemas.microsoft.com/office/drawing/2014/main" id="{0693F1B5-6E16-B230-C929-7E9CF20E1FDA}"/>
              </a:ext>
            </a:extLst>
          </p:cNvPr>
          <p:cNvSpPr txBox="1"/>
          <p:nvPr/>
        </p:nvSpPr>
        <p:spPr>
          <a:xfrm>
            <a:off x="3877072" y="5965485"/>
            <a:ext cx="1272716" cy="369332"/>
          </a:xfrm>
          <a:prstGeom prst="rect">
            <a:avLst/>
          </a:prstGeom>
          <a:noFill/>
        </p:spPr>
        <p:txBody>
          <a:bodyPr wrap="square" rtlCol="0">
            <a:spAutoFit/>
          </a:bodyPr>
          <a:lstStyle/>
          <a:p>
            <a:r>
              <a:rPr kumimoji="1" lang="ja-JP" altLang="en-US" dirty="0"/>
              <a:t>仲介業者</a:t>
            </a:r>
          </a:p>
        </p:txBody>
      </p:sp>
      <p:sp>
        <p:nvSpPr>
          <p:cNvPr id="12" name="テキスト ボックス 11">
            <a:extLst>
              <a:ext uri="{FF2B5EF4-FFF2-40B4-BE49-F238E27FC236}">
                <a16:creationId xmlns:a16="http://schemas.microsoft.com/office/drawing/2014/main" id="{908B5F52-D47C-3294-A77B-F8D94480503E}"/>
              </a:ext>
            </a:extLst>
          </p:cNvPr>
          <p:cNvSpPr txBox="1"/>
          <p:nvPr/>
        </p:nvSpPr>
        <p:spPr>
          <a:xfrm>
            <a:off x="1909936" y="4168695"/>
            <a:ext cx="1221060" cy="369332"/>
          </a:xfrm>
          <a:prstGeom prst="rect">
            <a:avLst/>
          </a:prstGeom>
          <a:noFill/>
        </p:spPr>
        <p:txBody>
          <a:bodyPr wrap="square" rtlCol="0">
            <a:spAutoFit/>
          </a:bodyPr>
          <a:lstStyle/>
          <a:p>
            <a:r>
              <a:rPr kumimoji="1" lang="ja-JP" altLang="en-US" dirty="0"/>
              <a:t>買収企業</a:t>
            </a:r>
          </a:p>
        </p:txBody>
      </p:sp>
      <p:sp>
        <p:nvSpPr>
          <p:cNvPr id="13" name="テキスト ボックス 12">
            <a:extLst>
              <a:ext uri="{FF2B5EF4-FFF2-40B4-BE49-F238E27FC236}">
                <a16:creationId xmlns:a16="http://schemas.microsoft.com/office/drawing/2014/main" id="{6D4129C8-F43E-CE1D-4825-B0DABEBC9ACE}"/>
              </a:ext>
            </a:extLst>
          </p:cNvPr>
          <p:cNvSpPr txBox="1"/>
          <p:nvPr/>
        </p:nvSpPr>
        <p:spPr>
          <a:xfrm>
            <a:off x="5576037" y="4202046"/>
            <a:ext cx="1152128" cy="367861"/>
          </a:xfrm>
          <a:prstGeom prst="rect">
            <a:avLst/>
          </a:prstGeom>
          <a:noFill/>
        </p:spPr>
        <p:txBody>
          <a:bodyPr wrap="square" rtlCol="0">
            <a:spAutoFit/>
          </a:bodyPr>
          <a:lstStyle/>
          <a:p>
            <a:r>
              <a:rPr kumimoji="1" lang="ja-JP" altLang="en-US" dirty="0"/>
              <a:t>売却企業</a:t>
            </a:r>
          </a:p>
        </p:txBody>
      </p:sp>
      <p:sp>
        <p:nvSpPr>
          <p:cNvPr id="14" name="テキスト ボックス 13">
            <a:extLst>
              <a:ext uri="{FF2B5EF4-FFF2-40B4-BE49-F238E27FC236}">
                <a16:creationId xmlns:a16="http://schemas.microsoft.com/office/drawing/2014/main" id="{7CD3B990-F8B2-725C-F75A-EB17CF778F6D}"/>
              </a:ext>
            </a:extLst>
          </p:cNvPr>
          <p:cNvSpPr txBox="1"/>
          <p:nvPr/>
        </p:nvSpPr>
        <p:spPr>
          <a:xfrm>
            <a:off x="4093096" y="4416567"/>
            <a:ext cx="720080" cy="369332"/>
          </a:xfrm>
          <a:prstGeom prst="rect">
            <a:avLst/>
          </a:prstGeom>
          <a:noFill/>
        </p:spPr>
        <p:txBody>
          <a:bodyPr wrap="square" rtlCol="0">
            <a:spAutoFit/>
          </a:bodyPr>
          <a:lstStyle/>
          <a:p>
            <a:r>
              <a:rPr kumimoji="1" lang="ja-JP" altLang="en-US" dirty="0"/>
              <a:t>取引</a:t>
            </a:r>
          </a:p>
        </p:txBody>
      </p:sp>
      <p:cxnSp>
        <p:nvCxnSpPr>
          <p:cNvPr id="16" name="直線矢印コネクタ 15">
            <a:extLst>
              <a:ext uri="{FF2B5EF4-FFF2-40B4-BE49-F238E27FC236}">
                <a16:creationId xmlns:a16="http://schemas.microsoft.com/office/drawing/2014/main" id="{9677B346-C512-4235-077C-19ADF6430E95}"/>
              </a:ext>
            </a:extLst>
          </p:cNvPr>
          <p:cNvCxnSpPr>
            <a:cxnSpLocks/>
          </p:cNvCxnSpPr>
          <p:nvPr/>
        </p:nvCxnSpPr>
        <p:spPr>
          <a:xfrm>
            <a:off x="2760762" y="5197938"/>
            <a:ext cx="1221060" cy="550585"/>
          </a:xfrm>
          <a:prstGeom prst="straightConnector1">
            <a:avLst/>
          </a:prstGeom>
          <a:ln w="28575">
            <a:solidFill>
              <a:srgbClr val="FF990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8" name="直線矢印コネクタ 17">
            <a:extLst>
              <a:ext uri="{FF2B5EF4-FFF2-40B4-BE49-F238E27FC236}">
                <a16:creationId xmlns:a16="http://schemas.microsoft.com/office/drawing/2014/main" id="{13A19E20-801D-40EF-86B3-2A839EA6E235}"/>
              </a:ext>
            </a:extLst>
          </p:cNvPr>
          <p:cNvCxnSpPr>
            <a:cxnSpLocks/>
          </p:cNvCxnSpPr>
          <p:nvPr/>
        </p:nvCxnSpPr>
        <p:spPr>
          <a:xfrm flipV="1">
            <a:off x="4813176" y="5151549"/>
            <a:ext cx="997074" cy="564164"/>
          </a:xfrm>
          <a:prstGeom prst="straightConnector1">
            <a:avLst/>
          </a:prstGeom>
          <a:ln w="28575">
            <a:headEnd type="triangle"/>
            <a:tailEnd type="triangle"/>
          </a:ln>
        </p:spPr>
        <p:style>
          <a:lnRef idx="1">
            <a:schemeClr val="accent1"/>
          </a:lnRef>
          <a:fillRef idx="0">
            <a:schemeClr val="accent1"/>
          </a:fillRef>
          <a:effectRef idx="0">
            <a:schemeClr val="accent1"/>
          </a:effectRef>
          <a:fontRef idx="minor">
            <a:schemeClr val="tx1"/>
          </a:fontRef>
        </p:style>
      </p:cxnSp>
      <p:sp>
        <p:nvSpPr>
          <p:cNvPr id="20" name="テキスト ボックス 19">
            <a:extLst>
              <a:ext uri="{FF2B5EF4-FFF2-40B4-BE49-F238E27FC236}">
                <a16:creationId xmlns:a16="http://schemas.microsoft.com/office/drawing/2014/main" id="{AAA8AE3A-C58B-DBB1-CACF-DC9AA7F10380}"/>
              </a:ext>
            </a:extLst>
          </p:cNvPr>
          <p:cNvSpPr txBox="1"/>
          <p:nvPr/>
        </p:nvSpPr>
        <p:spPr>
          <a:xfrm>
            <a:off x="2826963" y="5565474"/>
            <a:ext cx="605485" cy="338554"/>
          </a:xfrm>
          <a:prstGeom prst="rect">
            <a:avLst/>
          </a:prstGeom>
          <a:noFill/>
        </p:spPr>
        <p:txBody>
          <a:bodyPr wrap="square" rtlCol="0">
            <a:spAutoFit/>
          </a:bodyPr>
          <a:lstStyle/>
          <a:p>
            <a:r>
              <a:rPr kumimoji="1" lang="ja-JP" altLang="en-US" sz="1600" dirty="0"/>
              <a:t>契約</a:t>
            </a:r>
          </a:p>
        </p:txBody>
      </p:sp>
      <p:sp>
        <p:nvSpPr>
          <p:cNvPr id="21" name="テキスト ボックス 20">
            <a:extLst>
              <a:ext uri="{FF2B5EF4-FFF2-40B4-BE49-F238E27FC236}">
                <a16:creationId xmlns:a16="http://schemas.microsoft.com/office/drawing/2014/main" id="{EF6A1B23-0C07-1B07-98D4-240CA4F299C5}"/>
              </a:ext>
            </a:extLst>
          </p:cNvPr>
          <p:cNvSpPr txBox="1"/>
          <p:nvPr/>
        </p:nvSpPr>
        <p:spPr>
          <a:xfrm>
            <a:off x="5273294" y="5447440"/>
            <a:ext cx="605485" cy="338554"/>
          </a:xfrm>
          <a:prstGeom prst="rect">
            <a:avLst/>
          </a:prstGeom>
          <a:noFill/>
        </p:spPr>
        <p:txBody>
          <a:bodyPr wrap="square" rtlCol="0">
            <a:spAutoFit/>
          </a:bodyPr>
          <a:lstStyle/>
          <a:p>
            <a:r>
              <a:rPr kumimoji="1" lang="ja-JP" altLang="en-US" sz="1600" dirty="0"/>
              <a:t>契約</a:t>
            </a:r>
          </a:p>
        </p:txBody>
      </p:sp>
    </p:spTree>
    <p:extLst>
      <p:ext uri="{BB962C8B-B14F-4D97-AF65-F5344CB8AC3E}">
        <p14:creationId xmlns:p14="http://schemas.microsoft.com/office/powerpoint/2010/main" val="23774534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490565"/>
            <a:ext cx="8229600" cy="679450"/>
          </a:xfrm>
        </p:spPr>
        <p:txBody>
          <a:bodyPr>
            <a:noAutofit/>
          </a:bodyPr>
          <a:lstStyle/>
          <a:p>
            <a:r>
              <a:rPr lang="ja-JP" altLang="en-US" dirty="0">
                <a:solidFill>
                  <a:schemeClr val="tx1"/>
                </a:solidFill>
              </a:rPr>
              <a:t>弊社のＭ＆Ａサービス</a:t>
            </a:r>
            <a:endParaRPr kumimoji="1" lang="ja-JP" altLang="en-US" dirty="0">
              <a:solidFill>
                <a:schemeClr val="tx1"/>
              </a:solidFill>
            </a:endParaRPr>
          </a:p>
        </p:txBody>
      </p:sp>
      <p:sp>
        <p:nvSpPr>
          <p:cNvPr id="3" name="スライド番号プレースホルダー 2"/>
          <p:cNvSpPr>
            <a:spLocks noGrp="1"/>
          </p:cNvSpPr>
          <p:nvPr>
            <p:ph type="sldNum" sz="quarter" idx="12"/>
          </p:nvPr>
        </p:nvSpPr>
        <p:spPr/>
        <p:txBody>
          <a:bodyPr/>
          <a:lstStyle/>
          <a:p>
            <a:fld id="{6F8E6966-F97B-461E-B3B6-5212917A00F6}" type="slidenum">
              <a:rPr kumimoji="1" lang="ja-JP" altLang="en-US" sz="2400" smtClean="0"/>
              <a:t>12</a:t>
            </a:fld>
            <a:endParaRPr kumimoji="1" lang="ja-JP" altLang="en-US" sz="2400" dirty="0"/>
          </a:p>
        </p:txBody>
      </p:sp>
      <p:sp>
        <p:nvSpPr>
          <p:cNvPr id="6" name="テキスト ボックス 5">
            <a:extLst>
              <a:ext uri="{FF2B5EF4-FFF2-40B4-BE49-F238E27FC236}">
                <a16:creationId xmlns:a16="http://schemas.microsoft.com/office/drawing/2014/main" id="{572D1F26-CDE3-4AD6-A370-C9591DFDFD6E}"/>
              </a:ext>
            </a:extLst>
          </p:cNvPr>
          <p:cNvSpPr txBox="1"/>
          <p:nvPr/>
        </p:nvSpPr>
        <p:spPr>
          <a:xfrm>
            <a:off x="611560" y="1219709"/>
            <a:ext cx="8229600" cy="3031599"/>
          </a:xfrm>
          <a:prstGeom prst="rect">
            <a:avLst/>
          </a:prstGeom>
          <a:noFill/>
        </p:spPr>
        <p:txBody>
          <a:bodyPr wrap="square" rtlCol="0">
            <a:spAutoFit/>
          </a:bodyPr>
          <a:lstStyle/>
          <a:p>
            <a:pPr marL="342900" indent="-342900">
              <a:spcBef>
                <a:spcPts val="600"/>
              </a:spcBef>
              <a:buFont typeface="Wingdings" panose="05000000000000000000" pitchFamily="2" charset="2"/>
              <a:buChar char="u"/>
            </a:pPr>
            <a:r>
              <a:rPr lang="ja-JP" altLang="en-US" sz="2200" dirty="0"/>
              <a:t>原則として売却側の企業と契約を行い、その</a:t>
            </a:r>
            <a:r>
              <a:rPr lang="ja-JP" altLang="en-US" sz="2200" b="1" u="sng" dirty="0"/>
              <a:t>依頼主の利益のための</a:t>
            </a:r>
            <a:r>
              <a:rPr kumimoji="1" lang="ja-JP" altLang="en-US" sz="2200" b="1" u="sng" dirty="0"/>
              <a:t>Ｍ＆Ａ（会社売却）支援</a:t>
            </a:r>
            <a:r>
              <a:rPr kumimoji="1" lang="ja-JP" altLang="en-US" sz="2200" dirty="0"/>
              <a:t>を行います。</a:t>
            </a:r>
            <a:endParaRPr kumimoji="1" lang="en-US" altLang="ja-JP" sz="2200" dirty="0"/>
          </a:p>
          <a:p>
            <a:pPr marL="342900" indent="-342900">
              <a:spcBef>
                <a:spcPts val="600"/>
              </a:spcBef>
              <a:buFont typeface="Wingdings" panose="05000000000000000000" pitchFamily="2" charset="2"/>
              <a:buChar char="u"/>
            </a:pPr>
            <a:r>
              <a:rPr lang="ja-JP" altLang="en-US" sz="2200" dirty="0"/>
              <a:t>経営コンサルティングの安定的収益基盤があるため、リーズナブルな料金で</a:t>
            </a:r>
            <a:r>
              <a:rPr lang="en-US" altLang="ja-JP" sz="2200" dirty="0"/>
              <a:t>M&amp;A</a:t>
            </a:r>
            <a:r>
              <a:rPr lang="ja-JP" altLang="en-US" sz="2200" dirty="0"/>
              <a:t>サービスを提供できます。</a:t>
            </a:r>
            <a:endParaRPr lang="en-US" altLang="ja-JP" sz="2200" dirty="0"/>
          </a:p>
          <a:p>
            <a:pPr marL="342900" marR="0" lvl="0" indent="-342900" algn="l" defTabSz="914400" rtl="0" eaLnBrk="1" fontAlgn="auto" latinLnBrk="0" hangingPunct="1">
              <a:spcBef>
                <a:spcPts val="600"/>
              </a:spcBef>
              <a:buClrTx/>
              <a:buSzTx/>
              <a:buFont typeface="Wingdings" panose="05000000000000000000" pitchFamily="2" charset="2"/>
              <a:buChar char="u"/>
              <a:tabLst/>
              <a:defRPr/>
            </a:pPr>
            <a:r>
              <a:rPr kumimoji="1" lang="ja-JP" altLang="en-US" sz="2200" b="0" i="0" u="none" strike="noStrike" kern="1200" cap="none" spc="0" normalizeH="0" baseline="0" noProof="0" dirty="0">
                <a:ln>
                  <a:noFill/>
                </a:ln>
                <a:solidFill>
                  <a:srgbClr val="000000"/>
                </a:solidFill>
                <a:effectLst/>
                <a:uLnTx/>
                <a:uFillTx/>
                <a:latin typeface="Calibri" panose="020F0502020204030204"/>
                <a:ea typeface="ＭＳ Ｐゴシック" panose="020B0600070205080204" pitchFamily="50" charset="-128"/>
              </a:rPr>
              <a:t>依頼主の利益最大化を使命としているため、</a:t>
            </a:r>
            <a:r>
              <a:rPr kumimoji="1" lang="ja-JP" altLang="en-US" sz="2200" b="1" i="0" u="sng" strike="noStrike" kern="1200" cap="none" spc="0" normalizeH="0" baseline="0" noProof="0" dirty="0">
                <a:ln>
                  <a:noFill/>
                </a:ln>
                <a:solidFill>
                  <a:srgbClr val="000000"/>
                </a:solidFill>
                <a:effectLst/>
                <a:uLnTx/>
                <a:uFillTx/>
                <a:latin typeface="Calibri" panose="020F0502020204030204"/>
                <a:ea typeface="ＭＳ Ｐゴシック" panose="020B0600070205080204" pitchFamily="50" charset="-128"/>
              </a:rPr>
              <a:t>依頼主にとって不利な案件については</a:t>
            </a:r>
            <a:r>
              <a:rPr lang="ja-JP" altLang="en-US" sz="2200" b="1" u="sng" dirty="0">
                <a:solidFill>
                  <a:srgbClr val="000000"/>
                </a:solidFill>
                <a:latin typeface="Calibri" panose="020F0502020204030204"/>
                <a:ea typeface="ＭＳ Ｐゴシック" panose="020B0600070205080204" pitchFamily="50" charset="-128"/>
              </a:rPr>
              <a:t>取引中止の勧告も</a:t>
            </a:r>
            <a:r>
              <a:rPr lang="ja-JP" altLang="en-US" sz="2200" dirty="0">
                <a:solidFill>
                  <a:srgbClr val="000000"/>
                </a:solidFill>
                <a:latin typeface="Calibri" panose="020F0502020204030204"/>
                <a:ea typeface="ＭＳ Ｐゴシック" panose="020B0600070205080204" pitchFamily="50" charset="-128"/>
              </a:rPr>
              <a:t>行います。</a:t>
            </a:r>
            <a:endParaRPr lang="en-US" altLang="ja-JP" sz="2200" dirty="0"/>
          </a:p>
          <a:p>
            <a:pPr marL="342900" indent="-342900">
              <a:spcBef>
                <a:spcPts val="600"/>
              </a:spcBef>
              <a:buFont typeface="Wingdings" panose="05000000000000000000" pitchFamily="2" charset="2"/>
              <a:buChar char="u"/>
            </a:pPr>
            <a:r>
              <a:rPr kumimoji="1" lang="ja-JP" altLang="en-US" sz="2200" dirty="0"/>
              <a:t>売却先の候補企業が特定されている場合、仲介業者に依頼するより弊社に依頼する方が圧倒的にお得です。</a:t>
            </a:r>
            <a:endParaRPr kumimoji="1" lang="en-US" altLang="ja-JP" sz="2200" dirty="0"/>
          </a:p>
        </p:txBody>
      </p:sp>
      <p:pic>
        <p:nvPicPr>
          <p:cNvPr id="8" name="グラフィックス 7" descr="都市">
            <a:extLst>
              <a:ext uri="{FF2B5EF4-FFF2-40B4-BE49-F238E27FC236}">
                <a16:creationId xmlns:a16="http://schemas.microsoft.com/office/drawing/2014/main" id="{78AF1889-1B76-5EC2-9015-C2B13FDB98D0}"/>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5849961" y="4695699"/>
            <a:ext cx="914400" cy="914400"/>
          </a:xfrm>
          <a:prstGeom prst="rect">
            <a:avLst/>
          </a:prstGeom>
        </p:spPr>
      </p:pic>
      <p:pic>
        <p:nvPicPr>
          <p:cNvPr id="10" name="グラフィックス 9" descr="建物">
            <a:extLst>
              <a:ext uri="{FF2B5EF4-FFF2-40B4-BE49-F238E27FC236}">
                <a16:creationId xmlns:a16="http://schemas.microsoft.com/office/drawing/2014/main" id="{CEC8E114-28EF-F8D7-BF98-A47C57EC26C1}"/>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2265341" y="4751742"/>
            <a:ext cx="571500" cy="571500"/>
          </a:xfrm>
          <a:prstGeom prst="rect">
            <a:avLst/>
          </a:prstGeom>
        </p:spPr>
      </p:pic>
      <p:cxnSp>
        <p:nvCxnSpPr>
          <p:cNvPr id="11" name="直線矢印コネクタ 10">
            <a:extLst>
              <a:ext uri="{FF2B5EF4-FFF2-40B4-BE49-F238E27FC236}">
                <a16:creationId xmlns:a16="http://schemas.microsoft.com/office/drawing/2014/main" id="{41BC6C37-AEC1-99AD-745B-A6C28589E30A}"/>
              </a:ext>
            </a:extLst>
          </p:cNvPr>
          <p:cNvCxnSpPr>
            <a:cxnSpLocks/>
          </p:cNvCxnSpPr>
          <p:nvPr/>
        </p:nvCxnSpPr>
        <p:spPr>
          <a:xfrm flipV="1">
            <a:off x="2915474" y="5016713"/>
            <a:ext cx="2831608" cy="19109"/>
          </a:xfrm>
          <a:prstGeom prst="straightConnector1">
            <a:avLst/>
          </a:prstGeom>
          <a:ln w="28575">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2" name="テキスト ボックス 11">
            <a:extLst>
              <a:ext uri="{FF2B5EF4-FFF2-40B4-BE49-F238E27FC236}">
                <a16:creationId xmlns:a16="http://schemas.microsoft.com/office/drawing/2014/main" id="{177CE597-70D6-4F47-5017-30C4B5DB91E1}"/>
              </a:ext>
            </a:extLst>
          </p:cNvPr>
          <p:cNvSpPr txBox="1"/>
          <p:nvPr/>
        </p:nvSpPr>
        <p:spPr>
          <a:xfrm>
            <a:off x="3045896" y="5879398"/>
            <a:ext cx="663377" cy="369332"/>
          </a:xfrm>
          <a:prstGeom prst="rect">
            <a:avLst/>
          </a:prstGeom>
          <a:noFill/>
        </p:spPr>
        <p:txBody>
          <a:bodyPr wrap="square" rtlCol="0">
            <a:spAutoFit/>
          </a:bodyPr>
          <a:lstStyle/>
          <a:p>
            <a:r>
              <a:rPr kumimoji="1" lang="ja-JP" altLang="en-US" dirty="0"/>
              <a:t>弊社</a:t>
            </a:r>
          </a:p>
        </p:txBody>
      </p:sp>
      <p:sp>
        <p:nvSpPr>
          <p:cNvPr id="13" name="テキスト ボックス 12">
            <a:extLst>
              <a:ext uri="{FF2B5EF4-FFF2-40B4-BE49-F238E27FC236}">
                <a16:creationId xmlns:a16="http://schemas.microsoft.com/office/drawing/2014/main" id="{1E83E605-DC60-A49D-1F76-999C404D9BCA}"/>
              </a:ext>
            </a:extLst>
          </p:cNvPr>
          <p:cNvSpPr txBox="1"/>
          <p:nvPr/>
        </p:nvSpPr>
        <p:spPr>
          <a:xfrm>
            <a:off x="1876439" y="4390650"/>
            <a:ext cx="1509556" cy="369332"/>
          </a:xfrm>
          <a:prstGeom prst="rect">
            <a:avLst/>
          </a:prstGeom>
          <a:noFill/>
        </p:spPr>
        <p:txBody>
          <a:bodyPr wrap="square" rtlCol="0">
            <a:spAutoFit/>
          </a:bodyPr>
          <a:lstStyle/>
          <a:p>
            <a:r>
              <a:rPr lang="ja-JP" altLang="en-US" dirty="0"/>
              <a:t>売却側</a:t>
            </a:r>
            <a:r>
              <a:rPr kumimoji="1" lang="ja-JP" altLang="en-US" dirty="0"/>
              <a:t>企業</a:t>
            </a:r>
          </a:p>
        </p:txBody>
      </p:sp>
      <p:sp>
        <p:nvSpPr>
          <p:cNvPr id="14" name="テキスト ボックス 13">
            <a:extLst>
              <a:ext uri="{FF2B5EF4-FFF2-40B4-BE49-F238E27FC236}">
                <a16:creationId xmlns:a16="http://schemas.microsoft.com/office/drawing/2014/main" id="{F67311BD-4B8F-AD41-5A20-9B6B0250032E}"/>
              </a:ext>
            </a:extLst>
          </p:cNvPr>
          <p:cNvSpPr txBox="1"/>
          <p:nvPr/>
        </p:nvSpPr>
        <p:spPr>
          <a:xfrm>
            <a:off x="5565528" y="4386971"/>
            <a:ext cx="1509555" cy="369332"/>
          </a:xfrm>
          <a:prstGeom prst="rect">
            <a:avLst/>
          </a:prstGeom>
          <a:noFill/>
        </p:spPr>
        <p:txBody>
          <a:bodyPr wrap="square" rtlCol="0">
            <a:spAutoFit/>
          </a:bodyPr>
          <a:lstStyle/>
          <a:p>
            <a:r>
              <a:rPr kumimoji="1" lang="ja-JP" altLang="en-US" dirty="0"/>
              <a:t>買収側企業</a:t>
            </a:r>
          </a:p>
        </p:txBody>
      </p:sp>
      <p:sp>
        <p:nvSpPr>
          <p:cNvPr id="15" name="テキスト ボックス 14">
            <a:extLst>
              <a:ext uri="{FF2B5EF4-FFF2-40B4-BE49-F238E27FC236}">
                <a16:creationId xmlns:a16="http://schemas.microsoft.com/office/drawing/2014/main" id="{63B57734-538D-A3C4-AC8D-D0391C6BD6CB}"/>
              </a:ext>
            </a:extLst>
          </p:cNvPr>
          <p:cNvSpPr txBox="1"/>
          <p:nvPr/>
        </p:nvSpPr>
        <p:spPr>
          <a:xfrm>
            <a:off x="4104367" y="4675102"/>
            <a:ext cx="720080" cy="369332"/>
          </a:xfrm>
          <a:prstGeom prst="rect">
            <a:avLst/>
          </a:prstGeom>
          <a:noFill/>
        </p:spPr>
        <p:txBody>
          <a:bodyPr wrap="square" rtlCol="0">
            <a:spAutoFit/>
          </a:bodyPr>
          <a:lstStyle/>
          <a:p>
            <a:r>
              <a:rPr kumimoji="1" lang="ja-JP" altLang="en-US" dirty="0"/>
              <a:t>取引</a:t>
            </a:r>
          </a:p>
        </p:txBody>
      </p:sp>
      <p:cxnSp>
        <p:nvCxnSpPr>
          <p:cNvPr id="16" name="直線矢印コネクタ 15">
            <a:extLst>
              <a:ext uri="{FF2B5EF4-FFF2-40B4-BE49-F238E27FC236}">
                <a16:creationId xmlns:a16="http://schemas.microsoft.com/office/drawing/2014/main" id="{6DED9623-BA5A-DFF8-6B7D-83F8591F303C}"/>
              </a:ext>
            </a:extLst>
          </p:cNvPr>
          <p:cNvCxnSpPr>
            <a:cxnSpLocks/>
          </p:cNvCxnSpPr>
          <p:nvPr/>
        </p:nvCxnSpPr>
        <p:spPr>
          <a:xfrm>
            <a:off x="2754891" y="5121074"/>
            <a:ext cx="470852" cy="330444"/>
          </a:xfrm>
          <a:prstGeom prst="straightConnector1">
            <a:avLst/>
          </a:prstGeom>
          <a:ln w="28575">
            <a:solidFill>
              <a:srgbClr val="FF9900"/>
            </a:solidFill>
            <a:headEnd type="triangle"/>
            <a:tailEnd type="triangle"/>
          </a:ln>
        </p:spPr>
        <p:style>
          <a:lnRef idx="1">
            <a:schemeClr val="accent1"/>
          </a:lnRef>
          <a:fillRef idx="0">
            <a:schemeClr val="accent1"/>
          </a:fillRef>
          <a:effectRef idx="0">
            <a:schemeClr val="accent1"/>
          </a:effectRef>
          <a:fontRef idx="minor">
            <a:schemeClr val="tx1"/>
          </a:fontRef>
        </p:style>
      </p:cxnSp>
      <p:pic>
        <p:nvPicPr>
          <p:cNvPr id="29" name="グラフィックス 28" descr="建物">
            <a:extLst>
              <a:ext uri="{FF2B5EF4-FFF2-40B4-BE49-F238E27FC236}">
                <a16:creationId xmlns:a16="http://schemas.microsoft.com/office/drawing/2014/main" id="{C359F847-3035-5788-4E03-30FC9D3C938B}"/>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3114233" y="5324349"/>
            <a:ext cx="571500" cy="571500"/>
          </a:xfrm>
          <a:prstGeom prst="rect">
            <a:avLst/>
          </a:prstGeom>
        </p:spPr>
      </p:pic>
      <p:sp>
        <p:nvSpPr>
          <p:cNvPr id="36" name="テキスト ボックス 35">
            <a:extLst>
              <a:ext uri="{FF2B5EF4-FFF2-40B4-BE49-F238E27FC236}">
                <a16:creationId xmlns:a16="http://schemas.microsoft.com/office/drawing/2014/main" id="{FF0BB922-1D44-FF62-0AF3-6B9DD40E2828}"/>
              </a:ext>
            </a:extLst>
          </p:cNvPr>
          <p:cNvSpPr txBox="1"/>
          <p:nvPr/>
        </p:nvSpPr>
        <p:spPr>
          <a:xfrm>
            <a:off x="2536366" y="5252317"/>
            <a:ext cx="605485" cy="338554"/>
          </a:xfrm>
          <a:prstGeom prst="rect">
            <a:avLst/>
          </a:prstGeom>
          <a:noFill/>
        </p:spPr>
        <p:txBody>
          <a:bodyPr wrap="square" rtlCol="0">
            <a:spAutoFit/>
          </a:bodyPr>
          <a:lstStyle/>
          <a:p>
            <a:r>
              <a:rPr kumimoji="1" lang="ja-JP" altLang="en-US" sz="1600" dirty="0"/>
              <a:t>契約</a:t>
            </a:r>
          </a:p>
        </p:txBody>
      </p:sp>
    </p:spTree>
    <p:extLst>
      <p:ext uri="{BB962C8B-B14F-4D97-AF65-F5344CB8AC3E}">
        <p14:creationId xmlns:p14="http://schemas.microsoft.com/office/powerpoint/2010/main" val="28219842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ECEAFC1-E489-7126-AA20-E8DFE7D9935E}"/>
              </a:ext>
            </a:extLst>
          </p:cNvPr>
          <p:cNvSpPr>
            <a:spLocks noGrp="1"/>
          </p:cNvSpPr>
          <p:nvPr>
            <p:ph type="title"/>
          </p:nvPr>
        </p:nvSpPr>
        <p:spPr/>
        <p:txBody>
          <a:bodyPr/>
          <a:lstStyle/>
          <a:p>
            <a:r>
              <a:rPr kumimoji="1" lang="ja-JP" altLang="en-US" b="1" u="sng" dirty="0">
                <a:solidFill>
                  <a:srgbClr val="FF0000"/>
                </a:solidFill>
              </a:rPr>
              <a:t>他社との違い</a:t>
            </a:r>
          </a:p>
        </p:txBody>
      </p:sp>
      <p:sp>
        <p:nvSpPr>
          <p:cNvPr id="3" name="コンテンツ プレースホルダー 2">
            <a:extLst>
              <a:ext uri="{FF2B5EF4-FFF2-40B4-BE49-F238E27FC236}">
                <a16:creationId xmlns:a16="http://schemas.microsoft.com/office/drawing/2014/main" id="{FFDB3FDC-6E4E-0A3A-CA1A-6CAB8189CF05}"/>
              </a:ext>
            </a:extLst>
          </p:cNvPr>
          <p:cNvSpPr>
            <a:spLocks noGrp="1"/>
          </p:cNvSpPr>
          <p:nvPr>
            <p:ph idx="1"/>
          </p:nvPr>
        </p:nvSpPr>
        <p:spPr>
          <a:xfrm>
            <a:off x="377534" y="1271985"/>
            <a:ext cx="8388932" cy="5040560"/>
          </a:xfrm>
        </p:spPr>
        <p:txBody>
          <a:bodyPr>
            <a:noAutofit/>
          </a:bodyPr>
          <a:lstStyle/>
          <a:p>
            <a:pPr marL="361950" indent="-361950">
              <a:lnSpc>
                <a:spcPct val="100000"/>
              </a:lnSpc>
              <a:spcBef>
                <a:spcPts val="600"/>
              </a:spcBef>
              <a:spcAft>
                <a:spcPts val="600"/>
              </a:spcAft>
              <a:buClrTx/>
              <a:buFont typeface="Wingdings" panose="05000000000000000000" pitchFamily="2" charset="2"/>
              <a:buChar char="u"/>
            </a:pPr>
            <a:r>
              <a:rPr kumimoji="1" lang="en-US" altLang="ja-JP" sz="2200" dirty="0">
                <a:solidFill>
                  <a:schemeClr val="tx1"/>
                </a:solidFill>
              </a:rPr>
              <a:t>M&amp;A</a:t>
            </a:r>
            <a:r>
              <a:rPr kumimoji="1" lang="ja-JP" altLang="en-US" sz="2200" dirty="0">
                <a:solidFill>
                  <a:schemeClr val="tx1"/>
                </a:solidFill>
              </a:rPr>
              <a:t>経験が豊富な弊社代表者が専任コンサルタントとなるため、   大手</a:t>
            </a:r>
            <a:r>
              <a:rPr kumimoji="1" lang="en-US" altLang="ja-JP" sz="2200" dirty="0">
                <a:solidFill>
                  <a:schemeClr val="tx1"/>
                </a:solidFill>
              </a:rPr>
              <a:t>M&amp;A</a:t>
            </a:r>
            <a:r>
              <a:rPr kumimoji="1" lang="ja-JP" altLang="en-US" sz="2200" dirty="0">
                <a:solidFill>
                  <a:schemeClr val="tx1"/>
                </a:solidFill>
              </a:rPr>
              <a:t>会社のように経験が浅い担当者がつく恐れはありません。</a:t>
            </a:r>
            <a:endParaRPr kumimoji="1" lang="en-US" altLang="ja-JP" sz="2200" dirty="0">
              <a:solidFill>
                <a:schemeClr val="tx1"/>
              </a:solidFill>
            </a:endParaRPr>
          </a:p>
          <a:p>
            <a:pPr marL="361950" indent="-361950">
              <a:lnSpc>
                <a:spcPct val="100000"/>
              </a:lnSpc>
              <a:spcBef>
                <a:spcPts val="600"/>
              </a:spcBef>
              <a:spcAft>
                <a:spcPts val="600"/>
              </a:spcAft>
              <a:buClrTx/>
              <a:buFont typeface="Wingdings" panose="05000000000000000000" pitchFamily="2" charset="2"/>
              <a:buChar char="u"/>
            </a:pPr>
            <a:r>
              <a:rPr lang="en-US" altLang="ja-JP" sz="2200" dirty="0">
                <a:solidFill>
                  <a:schemeClr val="tx1"/>
                </a:solidFill>
              </a:rPr>
              <a:t>M&amp;A</a:t>
            </a:r>
            <a:r>
              <a:rPr lang="ja-JP" altLang="en-US" sz="2200" dirty="0">
                <a:solidFill>
                  <a:schemeClr val="tx1"/>
                </a:solidFill>
              </a:rPr>
              <a:t>コンサルタントであると同時に経営コンサルタントなので、会社の将来ビジョン立案、会社売却の可能性検討、相手先企業の経営分析やシナジー効果の分析などを行うことができます。</a:t>
            </a:r>
            <a:endParaRPr lang="en-US" altLang="ja-JP" sz="2200" dirty="0">
              <a:solidFill>
                <a:schemeClr val="tx1"/>
              </a:solidFill>
            </a:endParaRPr>
          </a:p>
          <a:p>
            <a:pPr marL="361950" indent="-361950">
              <a:lnSpc>
                <a:spcPct val="100000"/>
              </a:lnSpc>
              <a:spcBef>
                <a:spcPts val="600"/>
              </a:spcBef>
              <a:spcAft>
                <a:spcPts val="600"/>
              </a:spcAft>
              <a:buClrTx/>
              <a:buFont typeface="Wingdings" panose="05000000000000000000" pitchFamily="2" charset="2"/>
              <a:buChar char="u"/>
            </a:pPr>
            <a:r>
              <a:rPr lang="ja-JP" altLang="en-US" sz="2200" dirty="0">
                <a:solidFill>
                  <a:schemeClr val="tx1"/>
                </a:solidFill>
              </a:rPr>
              <a:t>売却価格を上げるための経営改善・企業価値向上の支援も行います。</a:t>
            </a:r>
            <a:endParaRPr lang="en-US" altLang="ja-JP" sz="2200" dirty="0">
              <a:solidFill>
                <a:schemeClr val="tx1"/>
              </a:solidFill>
            </a:endParaRPr>
          </a:p>
          <a:p>
            <a:pPr marL="361950" indent="-361950">
              <a:lnSpc>
                <a:spcPct val="100000"/>
              </a:lnSpc>
              <a:spcBef>
                <a:spcPts val="600"/>
              </a:spcBef>
              <a:spcAft>
                <a:spcPts val="600"/>
              </a:spcAft>
              <a:buClrTx/>
              <a:buFont typeface="Wingdings" panose="05000000000000000000" pitchFamily="2" charset="2"/>
              <a:buChar char="u"/>
            </a:pPr>
            <a:r>
              <a:rPr lang="ja-JP" altLang="en-US" sz="2200" dirty="0">
                <a:solidFill>
                  <a:schemeClr val="tx1"/>
                </a:solidFill>
              </a:rPr>
              <a:t>会社売却後の社員雇用維持についてのアドバイス・交渉もいます。</a:t>
            </a:r>
            <a:endParaRPr lang="en-US" altLang="ja-JP" sz="2200" dirty="0">
              <a:solidFill>
                <a:schemeClr val="tx1"/>
              </a:solidFill>
            </a:endParaRPr>
          </a:p>
          <a:p>
            <a:pPr marL="361950" indent="-361950">
              <a:lnSpc>
                <a:spcPct val="100000"/>
              </a:lnSpc>
              <a:spcBef>
                <a:spcPts val="600"/>
              </a:spcBef>
              <a:spcAft>
                <a:spcPts val="600"/>
              </a:spcAft>
              <a:buClrTx/>
              <a:buFont typeface="Wingdings" panose="05000000000000000000" pitchFamily="2" charset="2"/>
              <a:buChar char="u"/>
            </a:pPr>
            <a:r>
              <a:rPr lang="ja-JP" altLang="en-US" sz="2200" dirty="0">
                <a:solidFill>
                  <a:schemeClr val="tx1"/>
                </a:solidFill>
              </a:rPr>
              <a:t>弊社は固定費が小さいだけでなく、経営コンサルタントとしての安定収益基盤を持っているため、</a:t>
            </a:r>
            <a:r>
              <a:rPr lang="en-US" altLang="ja-JP" sz="2200" dirty="0">
                <a:solidFill>
                  <a:schemeClr val="tx1"/>
                </a:solidFill>
              </a:rPr>
              <a:t>M&amp;A</a:t>
            </a:r>
            <a:r>
              <a:rPr lang="ja-JP" altLang="en-US" sz="2200" dirty="0">
                <a:solidFill>
                  <a:schemeClr val="tx1"/>
                </a:solidFill>
              </a:rPr>
              <a:t>案件ではリーズナブルな料金でサービス提供を行うことができます。</a:t>
            </a:r>
            <a:endParaRPr lang="en-US" altLang="ja-JP" sz="2200" dirty="0">
              <a:solidFill>
                <a:schemeClr val="tx1"/>
              </a:solidFill>
            </a:endParaRPr>
          </a:p>
          <a:p>
            <a:pPr marL="361950" indent="-361950">
              <a:lnSpc>
                <a:spcPct val="100000"/>
              </a:lnSpc>
              <a:spcBef>
                <a:spcPts val="600"/>
              </a:spcBef>
              <a:spcAft>
                <a:spcPts val="600"/>
              </a:spcAft>
              <a:buClrTx/>
              <a:buFont typeface="Wingdings" panose="05000000000000000000" pitchFamily="2" charset="2"/>
              <a:buChar char="u"/>
            </a:pPr>
            <a:r>
              <a:rPr lang="ja-JP" altLang="en-US" sz="2200" dirty="0">
                <a:solidFill>
                  <a:schemeClr val="tx1"/>
                </a:solidFill>
              </a:rPr>
              <a:t>依頼主の利益最大化を使命としているので、成功報酬には拘らず、不利な案件であれば取引中止の提言も行います。</a:t>
            </a:r>
            <a:endParaRPr kumimoji="1" lang="ja-JP" altLang="en-US" sz="2200" dirty="0">
              <a:solidFill>
                <a:schemeClr val="tx1"/>
              </a:solidFill>
            </a:endParaRPr>
          </a:p>
        </p:txBody>
      </p:sp>
      <p:sp>
        <p:nvSpPr>
          <p:cNvPr id="4" name="スライド番号プレースホルダー 3">
            <a:extLst>
              <a:ext uri="{FF2B5EF4-FFF2-40B4-BE49-F238E27FC236}">
                <a16:creationId xmlns:a16="http://schemas.microsoft.com/office/drawing/2014/main" id="{BE8F8063-1FAA-601E-154A-86463CA1925E}"/>
              </a:ext>
            </a:extLst>
          </p:cNvPr>
          <p:cNvSpPr>
            <a:spLocks noGrp="1"/>
          </p:cNvSpPr>
          <p:nvPr>
            <p:ph type="sldNum" sz="quarter" idx="12"/>
          </p:nvPr>
        </p:nvSpPr>
        <p:spPr/>
        <p:txBody>
          <a:bodyPr/>
          <a:lstStyle/>
          <a:p>
            <a:fld id="{6F8E6966-F97B-461E-B3B6-5212917A00F6}" type="slidenum">
              <a:rPr lang="ja-JP" altLang="en-US" smtClean="0"/>
              <a:pPr/>
              <a:t>13</a:t>
            </a:fld>
            <a:endParaRPr lang="ja-JP" altLang="en-US" dirty="0"/>
          </a:p>
        </p:txBody>
      </p:sp>
    </p:spTree>
    <p:extLst>
      <p:ext uri="{BB962C8B-B14F-4D97-AF65-F5344CB8AC3E}">
        <p14:creationId xmlns:p14="http://schemas.microsoft.com/office/powerpoint/2010/main" val="8623957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タイトル 1"/>
          <p:cNvSpPr>
            <a:spLocks noGrp="1"/>
          </p:cNvSpPr>
          <p:nvPr>
            <p:ph type="title"/>
          </p:nvPr>
        </p:nvSpPr>
        <p:spPr>
          <a:xfrm>
            <a:off x="441293" y="1181359"/>
            <a:ext cx="7173824" cy="852726"/>
          </a:xfrm>
        </p:spPr>
        <p:txBody>
          <a:bodyPr anchor="t">
            <a:normAutofit fontScale="90000"/>
          </a:bodyPr>
          <a:lstStyle/>
          <a:p>
            <a:pPr marR="0" lvl="0" algn="l" defTabSz="914400" rtl="0" eaLnBrk="1" fontAlgn="auto" latinLnBrk="0" hangingPunct="1">
              <a:lnSpc>
                <a:spcPct val="100000"/>
              </a:lnSpc>
              <a:spcBef>
                <a:spcPts val="200"/>
              </a:spcBef>
              <a:spcAft>
                <a:spcPts val="0"/>
              </a:spcAft>
              <a:buClrTx/>
              <a:buSzPct val="100000"/>
              <a:tabLst/>
              <a:defRPr/>
            </a:pPr>
            <a:r>
              <a:rPr lang="ja-JP" altLang="en-US" sz="2000" b="0" dirty="0">
                <a:solidFill>
                  <a:schemeClr val="tx1"/>
                </a:solidFill>
                <a:effectLst/>
              </a:rPr>
              <a:t>株式会社セントエイブル経営　代表取締役　ＭＢＡ</a:t>
            </a:r>
            <a:br>
              <a:rPr lang="en-US" altLang="ja-JP" sz="2000" b="0" dirty="0">
                <a:solidFill>
                  <a:schemeClr val="tx1"/>
                </a:solidFill>
                <a:effectLst/>
              </a:rPr>
            </a:br>
            <a:r>
              <a:rPr lang="ja-JP" altLang="en-US" sz="2400" b="1" dirty="0">
                <a:solidFill>
                  <a:schemeClr val="tx1"/>
                </a:solidFill>
                <a:effectLst/>
              </a:rPr>
              <a:t>大塚 直義</a:t>
            </a:r>
            <a:r>
              <a:rPr lang="ja-JP" altLang="en-US" sz="2400" b="0" dirty="0">
                <a:solidFill>
                  <a:schemeClr val="tx1"/>
                </a:solidFill>
                <a:effectLst/>
              </a:rPr>
              <a:t>　</a:t>
            </a:r>
            <a:r>
              <a:rPr kumimoji="1" lang="ja-JP" altLang="en-US" sz="2000" b="0" i="0" u="none" strike="noStrike" kern="120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mn-cs"/>
              </a:rPr>
              <a:t>経営コンサルタント</a:t>
            </a:r>
            <a:r>
              <a:rPr kumimoji="1" lang="en-US" altLang="ja-JP" sz="2000" b="0" i="0" u="none" strike="noStrike" kern="120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mn-cs"/>
              </a:rPr>
              <a:t>/M&amp;A</a:t>
            </a:r>
            <a:r>
              <a:rPr kumimoji="1" lang="ja-JP" altLang="en-US" sz="2000" b="0" i="0" u="none" strike="noStrike" kern="120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mn-cs"/>
              </a:rPr>
              <a:t>コンサルタント</a:t>
            </a:r>
            <a:br>
              <a:rPr kumimoji="1" lang="en-US" altLang="ja-JP" sz="1600" b="0" i="0" u="none" strike="noStrike" kern="120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mn-cs"/>
              </a:rPr>
            </a:br>
            <a:endParaRPr lang="ja-JP" altLang="en-US" sz="1400" dirty="0">
              <a:solidFill>
                <a:schemeClr val="tx1"/>
              </a:solidFill>
              <a:effectLst/>
            </a:endParaRPr>
          </a:p>
        </p:txBody>
      </p:sp>
      <p:sp>
        <p:nvSpPr>
          <p:cNvPr id="7" name="タイトル 1"/>
          <p:cNvSpPr txBox="1">
            <a:spLocks/>
          </p:cNvSpPr>
          <p:nvPr/>
        </p:nvSpPr>
        <p:spPr>
          <a:xfrm>
            <a:off x="441293" y="386121"/>
            <a:ext cx="7488832" cy="748844"/>
          </a:xfrm>
          <a:prstGeom prst="rect">
            <a:avLst/>
          </a:prstGeom>
        </p:spPr>
        <p:txBody>
          <a:bodyPr vert="horz" lIns="91440" tIns="45720" rIns="91440" bIns="45720" rtlCol="0" anchor="b">
            <a:normAutofit/>
          </a:bodyPr>
          <a:lstStyle>
            <a:lvl1pPr algn="l" defTabSz="914400" rtl="0" eaLnBrk="1" latinLnBrk="0" hangingPunct="1">
              <a:lnSpc>
                <a:spcPct val="85000"/>
              </a:lnSpc>
              <a:spcBef>
                <a:spcPct val="0"/>
              </a:spcBef>
              <a:buNone/>
              <a:defRPr kumimoji="1" sz="4800" kern="1200" spc="-50" baseline="0">
                <a:solidFill>
                  <a:schemeClr val="tx1">
                    <a:lumMod val="75000"/>
                    <a:lumOff val="25000"/>
                  </a:schemeClr>
                </a:solidFill>
                <a:latin typeface="+mj-lt"/>
                <a:ea typeface="+mj-ea"/>
                <a:cs typeface="+mj-cs"/>
              </a:defRPr>
            </a:lvl1pPr>
          </a:lstStyle>
          <a:p>
            <a:r>
              <a:rPr lang="ja-JP" altLang="en-US" dirty="0">
                <a:solidFill>
                  <a:schemeClr val="tx1"/>
                </a:solidFill>
                <a:latin typeface="+mn-ea"/>
                <a:ea typeface="+mn-ea"/>
                <a:cs typeface="Meiryo UI" panose="020B0604030504040204" pitchFamily="50" charset="-128"/>
              </a:rPr>
              <a:t>代表者プロフィール</a:t>
            </a:r>
          </a:p>
        </p:txBody>
      </p:sp>
      <p:sp>
        <p:nvSpPr>
          <p:cNvPr id="4" name="スライド番号プレースホルダー 3"/>
          <p:cNvSpPr>
            <a:spLocks noGrp="1"/>
          </p:cNvSpPr>
          <p:nvPr>
            <p:ph type="sldNum" sz="quarter" idx="12"/>
          </p:nvPr>
        </p:nvSpPr>
        <p:spPr/>
        <p:txBody>
          <a:bodyPr/>
          <a:lstStyle/>
          <a:p>
            <a:fld id="{823B616A-A173-44BC-86D8-7932A54C755D}" type="slidenum">
              <a:rPr lang="en-US" altLang="ja-JP" smtClean="0">
                <a:solidFill>
                  <a:schemeClr val="bg1"/>
                </a:solidFill>
              </a:rPr>
              <a:pPr/>
              <a:t>14</a:t>
            </a:fld>
            <a:endParaRPr lang="en-US" altLang="ja-JP" dirty="0">
              <a:solidFill>
                <a:schemeClr val="bg1"/>
              </a:solidFill>
            </a:endParaRPr>
          </a:p>
        </p:txBody>
      </p:sp>
      <p:pic>
        <p:nvPicPr>
          <p:cNvPr id="6" name="図 5" descr="写真３"/>
          <p:cNvPicPr/>
          <p:nvPr/>
        </p:nvPicPr>
        <p:blipFill>
          <a:blip r:embed="rId3" cstate="print">
            <a:extLst>
              <a:ext uri="{BEBA8EAE-BF5A-486C-A8C5-ECC9F3942E4B}">
                <a14:imgProps xmlns:a14="http://schemas.microsoft.com/office/drawing/2010/main">
                  <a14:imgLayer r:embed="rId4">
                    <a14:imgEffect>
                      <a14:backgroundRemoval t="0" b="100000" l="0" r="100000"/>
                    </a14:imgEffect>
                  </a14:imgLayer>
                </a14:imgProps>
              </a:ext>
              <a:ext uri="{28A0092B-C50C-407E-A947-70E740481C1C}">
                <a14:useLocalDpi xmlns:a14="http://schemas.microsoft.com/office/drawing/2010/main" val="0"/>
              </a:ext>
            </a:extLst>
          </a:blip>
          <a:srcRect/>
          <a:stretch>
            <a:fillRect/>
          </a:stretch>
        </p:blipFill>
        <p:spPr bwMode="auto">
          <a:xfrm>
            <a:off x="7954163" y="1179814"/>
            <a:ext cx="957560" cy="1001886"/>
          </a:xfrm>
          <a:prstGeom prst="rect">
            <a:avLst/>
          </a:prstGeom>
          <a:solidFill>
            <a:schemeClr val="bg1"/>
          </a:solidFill>
          <a:ln>
            <a:noFill/>
          </a:ln>
        </p:spPr>
      </p:pic>
      <p:sp>
        <p:nvSpPr>
          <p:cNvPr id="5" name="コンテンツ プレースホルダー 4">
            <a:extLst>
              <a:ext uri="{FF2B5EF4-FFF2-40B4-BE49-F238E27FC236}">
                <a16:creationId xmlns:a16="http://schemas.microsoft.com/office/drawing/2014/main" id="{20E42636-6AD5-298A-D159-C610ED4B345B}"/>
              </a:ext>
            </a:extLst>
          </p:cNvPr>
          <p:cNvSpPr>
            <a:spLocks noGrp="1"/>
          </p:cNvSpPr>
          <p:nvPr>
            <p:ph idx="1"/>
          </p:nvPr>
        </p:nvSpPr>
        <p:spPr>
          <a:xfrm>
            <a:off x="277903" y="1920593"/>
            <a:ext cx="8542570" cy="4391578"/>
          </a:xfrm>
        </p:spPr>
        <p:txBody>
          <a:bodyPr>
            <a:normAutofit fontScale="25000" lnSpcReduction="20000"/>
          </a:bodyPr>
          <a:lstStyle/>
          <a:p>
            <a:pPr>
              <a:lnSpc>
                <a:spcPct val="120000"/>
              </a:lnSpc>
              <a:spcBef>
                <a:spcPts val="600"/>
              </a:spcBef>
              <a:spcAft>
                <a:spcPts val="600"/>
              </a:spcAft>
            </a:pPr>
            <a:r>
              <a:rPr lang="ja-JP" altLang="en-US" sz="7200" dirty="0">
                <a:solidFill>
                  <a:schemeClr val="tx1"/>
                </a:solidFill>
                <a:latin typeface="+mn-ea"/>
              </a:rPr>
              <a:t>東京大学 経済学部 卒業。</a:t>
            </a:r>
            <a:r>
              <a:rPr lang="en-US" altLang="ja-JP" sz="7200" dirty="0">
                <a:solidFill>
                  <a:schemeClr val="tx1"/>
                </a:solidFill>
                <a:latin typeface="+mn-ea"/>
              </a:rPr>
              <a:t>MBA</a:t>
            </a:r>
            <a:r>
              <a:rPr lang="ja-JP" altLang="en-US" sz="7200" dirty="0">
                <a:solidFill>
                  <a:schemeClr val="tx1"/>
                </a:solidFill>
                <a:latin typeface="+mn-ea"/>
              </a:rPr>
              <a:t>（ニューヨーク大学、ファイナンス専攻）</a:t>
            </a:r>
            <a:endParaRPr lang="en-US" altLang="ja-JP" sz="7200" dirty="0">
              <a:solidFill>
                <a:schemeClr val="tx1"/>
              </a:solidFill>
              <a:latin typeface="+mn-ea"/>
            </a:endParaRPr>
          </a:p>
          <a:p>
            <a:pPr>
              <a:lnSpc>
                <a:spcPct val="120000"/>
              </a:lnSpc>
              <a:spcBef>
                <a:spcPts val="600"/>
              </a:spcBef>
              <a:spcAft>
                <a:spcPts val="600"/>
              </a:spcAft>
            </a:pPr>
            <a:r>
              <a:rPr lang="en-US" altLang="ja-JP" sz="7200" dirty="0">
                <a:solidFill>
                  <a:schemeClr val="tx1"/>
                </a:solidFill>
                <a:latin typeface="+mn-ea"/>
              </a:rPr>
              <a:t>2013</a:t>
            </a:r>
            <a:r>
              <a:rPr lang="ja-JP" altLang="en-US" sz="7200" dirty="0">
                <a:solidFill>
                  <a:schemeClr val="tx1"/>
                </a:solidFill>
                <a:latin typeface="+mn-ea"/>
              </a:rPr>
              <a:t>年、経営コンサルタント</a:t>
            </a:r>
            <a:r>
              <a:rPr lang="en-US" altLang="ja-JP" sz="7200" dirty="0">
                <a:solidFill>
                  <a:schemeClr val="tx1"/>
                </a:solidFill>
                <a:latin typeface="+mn-ea"/>
              </a:rPr>
              <a:t>/M&amp;A</a:t>
            </a:r>
            <a:r>
              <a:rPr lang="ja-JP" altLang="en-US" sz="7200" dirty="0">
                <a:solidFill>
                  <a:schemeClr val="tx1"/>
                </a:solidFill>
                <a:latin typeface="+mn-ea"/>
              </a:rPr>
              <a:t>コンサルタントとして独立。後継社長を「経営のプロ」に変えるコンサルティングで経営力強化・経営改善を行い、売上利益の増大を実現するコンサルティング活動や</a:t>
            </a:r>
            <a:r>
              <a:rPr lang="en-US" altLang="ja-JP" sz="7200" dirty="0">
                <a:solidFill>
                  <a:schemeClr val="tx1"/>
                </a:solidFill>
                <a:latin typeface="+mn-ea"/>
              </a:rPr>
              <a:t>M&amp;A</a:t>
            </a:r>
            <a:r>
              <a:rPr lang="ja-JP" altLang="en-US" sz="7200" dirty="0">
                <a:solidFill>
                  <a:schemeClr val="tx1"/>
                </a:solidFill>
                <a:latin typeface="+mn-ea"/>
              </a:rPr>
              <a:t>による企業売却の支援活動を行っている。</a:t>
            </a:r>
            <a:endParaRPr lang="en-US" altLang="ja-JP" sz="7200" dirty="0">
              <a:solidFill>
                <a:schemeClr val="tx1"/>
              </a:solidFill>
              <a:latin typeface="+mn-ea"/>
            </a:endParaRPr>
          </a:p>
          <a:p>
            <a:pPr>
              <a:lnSpc>
                <a:spcPct val="120000"/>
              </a:lnSpc>
              <a:spcBef>
                <a:spcPts val="600"/>
              </a:spcBef>
              <a:spcAft>
                <a:spcPts val="600"/>
              </a:spcAft>
            </a:pPr>
            <a:r>
              <a:rPr lang="ja-JP" altLang="en-US" sz="7200" dirty="0">
                <a:solidFill>
                  <a:schemeClr val="tx1"/>
                </a:solidFill>
                <a:latin typeface="+mn-ea"/>
              </a:rPr>
              <a:t>東芝の総合企画部、海外事業推進部、東芝ヨーロッパ社等の部門で、経営企画、新規事業開発、Ｍ＆Ａ・資本提携等の業務を２０年経験。ニューヨーク大学ビジネススクールに社費留学し、ファイナンスを専攻、</a:t>
            </a:r>
            <a:r>
              <a:rPr lang="en-US" altLang="ja-JP" sz="7200" dirty="0">
                <a:solidFill>
                  <a:schemeClr val="tx1"/>
                </a:solidFill>
                <a:latin typeface="+mn-ea"/>
              </a:rPr>
              <a:t>M&amp;A</a:t>
            </a:r>
            <a:r>
              <a:rPr lang="ja-JP" altLang="en-US" sz="7200" dirty="0">
                <a:solidFill>
                  <a:schemeClr val="tx1"/>
                </a:solidFill>
                <a:latin typeface="+mn-ea"/>
              </a:rPr>
              <a:t>や企業価値評価等を学び、帰国後、東芝の総合企画部</a:t>
            </a:r>
            <a:r>
              <a:rPr lang="en-US" altLang="ja-JP" sz="7200" dirty="0">
                <a:solidFill>
                  <a:schemeClr val="tx1"/>
                </a:solidFill>
                <a:latin typeface="+mn-ea"/>
              </a:rPr>
              <a:t>M&amp;A</a:t>
            </a:r>
            <a:r>
              <a:rPr lang="ja-JP" altLang="en-US" sz="7200" dirty="0">
                <a:solidFill>
                  <a:schemeClr val="tx1"/>
                </a:solidFill>
                <a:latin typeface="+mn-ea"/>
              </a:rPr>
              <a:t>チームの課長として多くの</a:t>
            </a:r>
            <a:r>
              <a:rPr lang="en-US" altLang="ja-JP" sz="7200" dirty="0">
                <a:solidFill>
                  <a:schemeClr val="tx1"/>
                </a:solidFill>
                <a:latin typeface="+mn-ea"/>
              </a:rPr>
              <a:t>M&amp;A</a:t>
            </a:r>
            <a:r>
              <a:rPr lang="ja-JP" altLang="en-US" sz="7200" dirty="0">
                <a:solidFill>
                  <a:schemeClr val="tx1"/>
                </a:solidFill>
                <a:latin typeface="+mn-ea"/>
              </a:rPr>
              <a:t>・資本提携案件を遂行した。</a:t>
            </a:r>
            <a:endParaRPr lang="en-US" altLang="ja-JP" sz="7200" dirty="0">
              <a:solidFill>
                <a:schemeClr val="tx1"/>
              </a:solidFill>
              <a:latin typeface="+mn-ea"/>
            </a:endParaRPr>
          </a:p>
          <a:p>
            <a:pPr>
              <a:lnSpc>
                <a:spcPct val="120000"/>
              </a:lnSpc>
              <a:spcBef>
                <a:spcPts val="600"/>
              </a:spcBef>
              <a:spcAft>
                <a:spcPts val="600"/>
              </a:spcAft>
            </a:pPr>
            <a:r>
              <a:rPr lang="ja-JP" altLang="en-US" sz="7200" dirty="0">
                <a:solidFill>
                  <a:schemeClr val="tx1"/>
                </a:solidFill>
                <a:latin typeface="+mn-ea"/>
              </a:rPr>
              <a:t>その後、</a:t>
            </a:r>
            <a:r>
              <a:rPr lang="en-US" altLang="ja-JP" sz="7200" dirty="0">
                <a:solidFill>
                  <a:schemeClr val="tx1"/>
                </a:solidFill>
                <a:latin typeface="+mn-ea"/>
              </a:rPr>
              <a:t>IT</a:t>
            </a:r>
            <a:r>
              <a:rPr lang="ja-JP" altLang="en-US" sz="7200" dirty="0">
                <a:solidFill>
                  <a:schemeClr val="tx1"/>
                </a:solidFill>
                <a:latin typeface="+mn-ea"/>
              </a:rPr>
              <a:t>企業等</a:t>
            </a:r>
            <a:r>
              <a:rPr lang="en-US" altLang="ja-JP" sz="7200" dirty="0">
                <a:solidFill>
                  <a:schemeClr val="tx1"/>
                </a:solidFill>
                <a:latin typeface="+mn-ea"/>
              </a:rPr>
              <a:t>4</a:t>
            </a:r>
            <a:r>
              <a:rPr lang="ja-JP" altLang="en-US" sz="7200" dirty="0">
                <a:solidFill>
                  <a:schemeClr val="tx1"/>
                </a:solidFill>
                <a:latin typeface="+mn-ea"/>
              </a:rPr>
              <a:t>社で執行役員 経営管理本部長など経営幹部として経営管理や</a:t>
            </a:r>
            <a:r>
              <a:rPr lang="en-US" altLang="ja-JP" sz="7200" dirty="0">
                <a:solidFill>
                  <a:schemeClr val="tx1"/>
                </a:solidFill>
                <a:latin typeface="+mn-ea"/>
              </a:rPr>
              <a:t>M&amp;A</a:t>
            </a:r>
            <a:r>
              <a:rPr lang="ja-JP" altLang="en-US" sz="7200" dirty="0">
                <a:solidFill>
                  <a:schemeClr val="tx1"/>
                </a:solidFill>
                <a:latin typeface="+mn-ea"/>
              </a:rPr>
              <a:t>・資本提携の業務を指揮、会社の成長に貢献してきた。</a:t>
            </a:r>
            <a:endParaRPr lang="en-US" altLang="ja-JP" sz="7200" dirty="0">
              <a:solidFill>
                <a:schemeClr val="tx1"/>
              </a:solidFill>
              <a:latin typeface="+mn-ea"/>
            </a:endParaRPr>
          </a:p>
          <a:p>
            <a:pPr>
              <a:lnSpc>
                <a:spcPct val="120000"/>
              </a:lnSpc>
              <a:spcBef>
                <a:spcPts val="600"/>
              </a:spcBef>
              <a:spcAft>
                <a:spcPts val="600"/>
              </a:spcAft>
            </a:pPr>
            <a:r>
              <a:rPr lang="ja-JP" altLang="en-US" sz="7200" dirty="0">
                <a:solidFill>
                  <a:schemeClr val="tx1"/>
                </a:solidFill>
                <a:latin typeface="+mn-ea"/>
              </a:rPr>
              <a:t>こうした経験から、コンサルティング活動を通して顧客企業の業績向上・持続的成長を実現させるとともに、顧客企業の利益最大化のための</a:t>
            </a:r>
            <a:r>
              <a:rPr lang="en-US" altLang="ja-JP" sz="7200" dirty="0">
                <a:solidFill>
                  <a:schemeClr val="tx1"/>
                </a:solidFill>
                <a:latin typeface="+mn-ea"/>
              </a:rPr>
              <a:t>M</a:t>
            </a:r>
            <a:r>
              <a:rPr lang="ja-JP" altLang="en-US" sz="7200" dirty="0">
                <a:solidFill>
                  <a:schemeClr val="tx1"/>
                </a:solidFill>
                <a:latin typeface="+mn-ea"/>
              </a:rPr>
              <a:t>＆</a:t>
            </a:r>
            <a:r>
              <a:rPr lang="en-US" altLang="ja-JP" sz="7200" dirty="0">
                <a:solidFill>
                  <a:schemeClr val="tx1"/>
                </a:solidFill>
                <a:latin typeface="+mn-ea"/>
              </a:rPr>
              <a:t>A</a:t>
            </a:r>
            <a:r>
              <a:rPr lang="ja-JP" altLang="en-US" sz="7200" dirty="0">
                <a:solidFill>
                  <a:schemeClr val="tx1"/>
                </a:solidFill>
                <a:latin typeface="+mn-ea"/>
              </a:rPr>
              <a:t>支援活動を展開している。</a:t>
            </a:r>
            <a:endParaRPr lang="en-US" altLang="ja-JP" sz="7200" dirty="0">
              <a:solidFill>
                <a:schemeClr val="tx1"/>
              </a:solidFill>
              <a:latin typeface="+mn-ea"/>
            </a:endParaRPr>
          </a:p>
          <a:p>
            <a:pPr>
              <a:lnSpc>
                <a:spcPct val="120000"/>
              </a:lnSpc>
              <a:spcBef>
                <a:spcPts val="600"/>
              </a:spcBef>
              <a:spcAft>
                <a:spcPts val="600"/>
              </a:spcAft>
            </a:pPr>
            <a:r>
              <a:rPr lang="ja-JP" altLang="en-US" sz="6400" dirty="0">
                <a:solidFill>
                  <a:schemeClr val="tx1"/>
                </a:solidFill>
                <a:latin typeface="+mn-ea"/>
              </a:rPr>
              <a:t>著書：</a:t>
            </a:r>
            <a:r>
              <a:rPr lang="en-US" altLang="ja-JP" sz="6400" dirty="0">
                <a:solidFill>
                  <a:schemeClr val="tx1"/>
                </a:solidFill>
                <a:latin typeface="+mn-ea"/>
              </a:rPr>
              <a:t>『</a:t>
            </a:r>
            <a:r>
              <a:rPr lang="ja-JP" altLang="en-US" sz="6400" dirty="0">
                <a:solidFill>
                  <a:schemeClr val="tx1"/>
                </a:solidFill>
                <a:latin typeface="+mn-ea"/>
              </a:rPr>
              <a:t>売上予算必達のマネジメント</a:t>
            </a:r>
            <a:r>
              <a:rPr lang="en-US" altLang="ja-JP" sz="6400" dirty="0">
                <a:solidFill>
                  <a:schemeClr val="tx1"/>
                </a:solidFill>
                <a:latin typeface="+mn-ea"/>
              </a:rPr>
              <a:t>』</a:t>
            </a:r>
            <a:r>
              <a:rPr lang="ja-JP" altLang="en-US" sz="6400" dirty="0">
                <a:solidFill>
                  <a:schemeClr val="tx1"/>
                </a:solidFill>
                <a:latin typeface="+mn-ea"/>
              </a:rPr>
              <a:t>（セルバ出版）、</a:t>
            </a:r>
            <a:r>
              <a:rPr lang="en-US" altLang="ja-JP" sz="6400" dirty="0">
                <a:solidFill>
                  <a:schemeClr val="tx1"/>
                </a:solidFill>
                <a:latin typeface="+mn-ea"/>
              </a:rPr>
              <a:t>『</a:t>
            </a:r>
            <a:r>
              <a:rPr lang="ja-JP" altLang="en-US" sz="6400" dirty="0">
                <a:solidFill>
                  <a:schemeClr val="tx1"/>
                </a:solidFill>
                <a:latin typeface="+mn-ea"/>
              </a:rPr>
              <a:t>会計財務・ビジネス数字講座</a:t>
            </a:r>
            <a:r>
              <a:rPr lang="en-US" altLang="ja-JP" sz="6400" dirty="0">
                <a:solidFill>
                  <a:schemeClr val="tx1"/>
                </a:solidFill>
                <a:latin typeface="+mn-ea"/>
              </a:rPr>
              <a:t>』</a:t>
            </a:r>
            <a:r>
              <a:rPr lang="ja-JP" altLang="en-US" sz="6400" dirty="0">
                <a:solidFill>
                  <a:schemeClr val="tx1"/>
                </a:solidFill>
                <a:latin typeface="+mn-ea"/>
              </a:rPr>
              <a:t>（</a:t>
            </a:r>
            <a:r>
              <a:rPr lang="en-US" altLang="ja-JP" sz="6400" dirty="0">
                <a:solidFill>
                  <a:schemeClr val="tx1"/>
                </a:solidFill>
                <a:latin typeface="+mn-ea"/>
              </a:rPr>
              <a:t>PHP</a:t>
            </a:r>
            <a:r>
              <a:rPr lang="ja-JP" altLang="en-US" sz="6400" dirty="0">
                <a:solidFill>
                  <a:schemeClr val="tx1"/>
                </a:solidFill>
                <a:latin typeface="+mn-ea"/>
              </a:rPr>
              <a:t>研究所）</a:t>
            </a:r>
            <a:endParaRPr lang="en-US" altLang="ja-JP" sz="6400" dirty="0"/>
          </a:p>
          <a:p>
            <a:r>
              <a:rPr lang="en-US" altLang="ja-JP" dirty="0"/>
              <a:t>						</a:t>
            </a:r>
          </a:p>
          <a:p>
            <a:r>
              <a:rPr lang="en-US" altLang="ja-JP" dirty="0"/>
              <a:t>						</a:t>
            </a:r>
          </a:p>
          <a:p>
            <a:r>
              <a:rPr lang="en-US" altLang="ja-JP" dirty="0"/>
              <a:t>						</a:t>
            </a:r>
          </a:p>
          <a:p>
            <a:r>
              <a:rPr lang="en-US" altLang="ja-JP" dirty="0"/>
              <a:t>						</a:t>
            </a:r>
          </a:p>
          <a:p>
            <a:r>
              <a:rPr lang="en-US" altLang="ja-JP" dirty="0"/>
              <a:t>						</a:t>
            </a:r>
          </a:p>
          <a:p>
            <a:r>
              <a:rPr lang="en-US" altLang="ja-JP" dirty="0"/>
              <a:t>						</a:t>
            </a:r>
          </a:p>
          <a:p>
            <a:r>
              <a:rPr lang="en-US" altLang="ja-JP" dirty="0"/>
              <a:t>						</a:t>
            </a:r>
          </a:p>
          <a:p>
            <a:r>
              <a:rPr lang="en-US" altLang="ja-JP" dirty="0"/>
              <a:t>						</a:t>
            </a:r>
          </a:p>
          <a:p>
            <a:endParaRPr lang="ja-JP" altLang="en-US" dirty="0"/>
          </a:p>
        </p:txBody>
      </p:sp>
    </p:spTree>
    <p:extLst>
      <p:ext uri="{BB962C8B-B14F-4D97-AF65-F5344CB8AC3E}">
        <p14:creationId xmlns:p14="http://schemas.microsoft.com/office/powerpoint/2010/main" val="31125159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四角形: 角を丸くする 3">
            <a:extLst>
              <a:ext uri="{FF2B5EF4-FFF2-40B4-BE49-F238E27FC236}">
                <a16:creationId xmlns:a16="http://schemas.microsoft.com/office/drawing/2014/main" id="{4B353614-FA97-466C-B84D-0BED030CF52C}"/>
              </a:ext>
            </a:extLst>
          </p:cNvPr>
          <p:cNvSpPr/>
          <p:nvPr/>
        </p:nvSpPr>
        <p:spPr>
          <a:xfrm>
            <a:off x="920530" y="2708920"/>
            <a:ext cx="7755925" cy="3538955"/>
          </a:xfrm>
          <a:prstGeom prst="roundRect">
            <a:avLst/>
          </a:prstGeom>
          <a:solidFill>
            <a:schemeClr val="bg1"/>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71463" marR="0" lvl="0" algn="l" defTabSz="914400" rtl="0" eaLnBrk="1" fontAlgn="auto" latinLnBrk="0" hangingPunct="1">
              <a:spcBef>
                <a:spcPts val="0"/>
              </a:spcBef>
              <a:spcAft>
                <a:spcPts val="0"/>
              </a:spcAft>
              <a:buClrTx/>
              <a:buSzTx/>
              <a:buFontTx/>
              <a:buNone/>
              <a:tabLst/>
              <a:defRPr/>
            </a:pPr>
            <a:r>
              <a:rPr kumimoji="1" lang="ja-JP" altLang="en-US" sz="2500" b="0" i="0" u="none" strike="noStrike" kern="1200" cap="none" spc="-50" normalizeH="0" baseline="0" noProof="0" dirty="0">
                <a:ln>
                  <a:noFill/>
                </a:ln>
                <a:solidFill>
                  <a:srgbClr val="000000"/>
                </a:solidFill>
                <a:effectLst/>
                <a:uLnTx/>
                <a:uFillTx/>
                <a:latin typeface="Calibri Light" panose="020F0302020204030204"/>
                <a:ea typeface="ＭＳ Ｐゴシック" panose="020B0600070205080204" pitchFamily="50" charset="-128"/>
                <a:cs typeface="+mn-cs"/>
              </a:rPr>
              <a:t>株式会社セントエイブル経営　代表取締役　</a:t>
            </a:r>
            <a:br>
              <a:rPr kumimoji="1" lang="en-US" altLang="ja-JP" sz="2500" b="0" i="0" u="none" strike="noStrike" kern="1200" cap="none" spc="-50" normalizeH="0" baseline="0" noProof="0" dirty="0">
                <a:ln>
                  <a:noFill/>
                </a:ln>
                <a:solidFill>
                  <a:srgbClr val="000000"/>
                </a:solidFill>
                <a:effectLst/>
                <a:uLnTx/>
                <a:uFillTx/>
                <a:latin typeface="Calibri Light" panose="020F0302020204030204"/>
                <a:ea typeface="ＭＳ Ｐゴシック" panose="020B0600070205080204" pitchFamily="50" charset="-128"/>
                <a:cs typeface="+mn-cs"/>
              </a:rPr>
            </a:br>
            <a:r>
              <a:rPr kumimoji="1" lang="ja-JP" altLang="en-US" sz="2500" b="1" i="0" u="none" strike="noStrike" kern="1200" cap="none" spc="-50" normalizeH="0" baseline="0" noProof="0" dirty="0">
                <a:ln>
                  <a:noFill/>
                </a:ln>
                <a:solidFill>
                  <a:srgbClr val="000000"/>
                </a:solidFill>
                <a:effectLst/>
                <a:uLnTx/>
                <a:uFillTx/>
                <a:latin typeface="Calibri Light" panose="020F0302020204030204"/>
                <a:ea typeface="ＭＳ Ｐゴシック" panose="020B0600070205080204" pitchFamily="50" charset="-128"/>
                <a:cs typeface="+mn-cs"/>
              </a:rPr>
              <a:t>大塚 直義</a:t>
            </a:r>
            <a:r>
              <a:rPr kumimoji="1" lang="ja-JP" altLang="en-US" sz="2500" b="0" i="0" u="none" strike="noStrike" kern="1200" cap="none" spc="-50" normalizeH="0" baseline="0" noProof="0" dirty="0">
                <a:ln>
                  <a:noFill/>
                </a:ln>
                <a:solidFill>
                  <a:srgbClr val="000000"/>
                </a:solidFill>
                <a:effectLst/>
                <a:uLnTx/>
                <a:uFillTx/>
                <a:latin typeface="Calibri Light" panose="020F0302020204030204"/>
                <a:ea typeface="ＭＳ Ｐゴシック" panose="020B0600070205080204" pitchFamily="50" charset="-128"/>
                <a:cs typeface="+mn-cs"/>
              </a:rPr>
              <a:t>　</a:t>
            </a:r>
            <a:r>
              <a:rPr kumimoji="1" lang="en-US" altLang="ja-JP" sz="2500" b="1" i="0" u="none" strike="noStrike" kern="1200" cap="none" spc="-50" normalizeH="0" baseline="0" noProof="0" dirty="0">
                <a:ln>
                  <a:noFill/>
                </a:ln>
                <a:solidFill>
                  <a:srgbClr val="000000"/>
                </a:solidFill>
                <a:effectLst/>
                <a:uLnTx/>
                <a:uFillTx/>
                <a:latin typeface="Calibri Light" panose="020F0302020204030204"/>
                <a:ea typeface="ＭＳ Ｐゴシック" panose="020B0600070205080204" pitchFamily="50" charset="-128"/>
                <a:cs typeface="+mn-cs"/>
              </a:rPr>
              <a:t>MBA</a:t>
            </a:r>
            <a:r>
              <a:rPr kumimoji="1" lang="ja-JP" altLang="en-US" sz="2500" b="1" i="0" u="none" strike="noStrike" kern="1200" cap="none" spc="-50" normalizeH="0" baseline="0" noProof="0" dirty="0">
                <a:ln>
                  <a:noFill/>
                </a:ln>
                <a:solidFill>
                  <a:srgbClr val="000000"/>
                </a:solidFill>
                <a:effectLst/>
                <a:uLnTx/>
                <a:uFillTx/>
                <a:latin typeface="Calibri Light" panose="020F0302020204030204"/>
                <a:ea typeface="ＭＳ Ｐゴシック" panose="020B0600070205080204" pitchFamily="50" charset="-128"/>
                <a:cs typeface="+mn-cs"/>
              </a:rPr>
              <a:t>　</a:t>
            </a:r>
            <a:endParaRPr kumimoji="1" lang="en-US" altLang="ja-JP" sz="2500" b="1" i="0" u="none" strike="noStrike" kern="1200" cap="none" spc="-50" normalizeH="0" baseline="0" noProof="0" dirty="0">
              <a:ln>
                <a:noFill/>
              </a:ln>
              <a:solidFill>
                <a:srgbClr val="000000"/>
              </a:solidFill>
              <a:effectLst/>
              <a:uLnTx/>
              <a:uFillTx/>
              <a:latin typeface="Calibri Light" panose="020F0302020204030204"/>
              <a:ea typeface="ＭＳ Ｐゴシック" panose="020B0600070205080204" pitchFamily="50" charset="-128"/>
              <a:cs typeface="+mn-cs"/>
            </a:endParaRPr>
          </a:p>
          <a:p>
            <a:pPr marL="271463" marR="0" lvl="0" algn="l" defTabSz="914400" rtl="0" eaLnBrk="1" fontAlgn="auto" latinLnBrk="0" hangingPunct="1">
              <a:spcBef>
                <a:spcPts val="0"/>
              </a:spcBef>
              <a:spcAft>
                <a:spcPts val="0"/>
              </a:spcAft>
              <a:buClrTx/>
              <a:buSzTx/>
              <a:buFontTx/>
              <a:buNone/>
              <a:tabLst/>
              <a:defRPr/>
            </a:pPr>
            <a:r>
              <a:rPr lang="ja-JP" altLang="en-US" sz="2500" b="1" spc="-50" dirty="0">
                <a:solidFill>
                  <a:srgbClr val="000000"/>
                </a:solidFill>
                <a:latin typeface="Calibri Light" panose="020F0302020204030204"/>
                <a:ea typeface="ＭＳ Ｐゴシック" panose="020B0600070205080204" pitchFamily="50" charset="-128"/>
              </a:rPr>
              <a:t>経営コンサルタント</a:t>
            </a:r>
            <a:r>
              <a:rPr lang="en-US" altLang="ja-JP" sz="2500" b="1" spc="-50" dirty="0">
                <a:solidFill>
                  <a:srgbClr val="000000"/>
                </a:solidFill>
                <a:latin typeface="Calibri Light" panose="020F0302020204030204"/>
                <a:ea typeface="ＭＳ Ｐゴシック" panose="020B0600070205080204" pitchFamily="50" charset="-128"/>
              </a:rPr>
              <a:t>/</a:t>
            </a:r>
            <a:r>
              <a:rPr lang="ja-JP" altLang="en-US" sz="2500" b="1" spc="-50" dirty="0">
                <a:solidFill>
                  <a:srgbClr val="000000"/>
                </a:solidFill>
                <a:latin typeface="Calibri Light" panose="020F0302020204030204"/>
                <a:ea typeface="ＭＳ Ｐゴシック" panose="020B0600070205080204" pitchFamily="50" charset="-128"/>
              </a:rPr>
              <a:t>Ｍ＆Ａコンサルタント</a:t>
            </a:r>
            <a:br>
              <a:rPr kumimoji="1" lang="ja-JP" altLang="en-US" sz="2500" b="0" i="0" u="none" strike="noStrike" kern="1200" cap="none" spc="-50" normalizeH="0" baseline="0" noProof="0" dirty="0">
                <a:ln>
                  <a:noFill/>
                </a:ln>
                <a:solidFill>
                  <a:srgbClr val="000000">
                    <a:lumMod val="75000"/>
                    <a:lumOff val="25000"/>
                  </a:srgbClr>
                </a:solidFill>
                <a:effectLst/>
                <a:uLnTx/>
                <a:uFillTx/>
                <a:latin typeface="Calibri Light" panose="020F0302020204030204"/>
                <a:ea typeface="ＭＳ Ｐゴシック" panose="020B0600070205080204" pitchFamily="50" charset="-128"/>
                <a:cs typeface="+mn-cs"/>
              </a:rPr>
            </a:br>
            <a:r>
              <a:rPr lang="en-US" altLang="ja-JP" sz="2400" dirty="0">
                <a:solidFill>
                  <a:srgbClr val="000000"/>
                </a:solidFill>
                <a:latin typeface="ＭＳ Ｐゴシック" panose="020B0600070205080204" pitchFamily="50" charset="-128"/>
                <a:ea typeface="ＭＳ Ｐゴシック" panose="020B0600070205080204" pitchFamily="50" charset="-128"/>
              </a:rPr>
              <a:t>M</a:t>
            </a:r>
            <a:r>
              <a:rPr kumimoji="1" lang="en-US" altLang="ja-JP" sz="2400" b="0" i="0" u="none" strike="noStrike" kern="120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mn-cs"/>
              </a:rPr>
              <a:t>ail: </a:t>
            </a:r>
            <a:r>
              <a:rPr lang="en-US" altLang="ja-JP" sz="2400" b="1" dirty="0">
                <a:solidFill>
                  <a:srgbClr val="000000"/>
                </a:solidFill>
                <a:latin typeface="+mj-lt"/>
                <a:ea typeface="ＭＳ Ｐゴシック" panose="020B0600070205080204" pitchFamily="50" charset="-128"/>
                <a:cs typeface="Calibri" panose="020F0502020204030204" pitchFamily="34" charset="0"/>
              </a:rPr>
              <a:t>otsuka@centable.jp</a:t>
            </a:r>
            <a:r>
              <a:rPr kumimoji="1" lang="en-US" altLang="ja-JP" sz="2400" b="0" i="0" u="none" strike="noStrike" kern="1200" cap="none" spc="0" normalizeH="0" baseline="0" noProof="0" dirty="0">
                <a:ln>
                  <a:noFill/>
                </a:ln>
                <a:solidFill>
                  <a:srgbClr val="000000"/>
                </a:solidFill>
                <a:effectLst/>
                <a:uLnTx/>
                <a:uFillTx/>
                <a:latin typeface="+mj-lt"/>
                <a:ea typeface="ＭＳ Ｐゴシック" panose="020B0600070205080204" pitchFamily="50" charset="-128"/>
                <a:cs typeface="Calibri" panose="020F0502020204030204" pitchFamily="34" charset="0"/>
              </a:rPr>
              <a:t>       </a:t>
            </a:r>
            <a:br>
              <a:rPr kumimoji="1" lang="en-US" altLang="ja-JP" sz="2400" b="0" i="0" u="none" strike="noStrike" kern="120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mn-cs"/>
              </a:rPr>
            </a:br>
            <a:r>
              <a:rPr lang="en-US" altLang="ja-JP" sz="2400" dirty="0">
                <a:solidFill>
                  <a:srgbClr val="000000"/>
                </a:solidFill>
                <a:latin typeface="ＭＳ Ｐゴシック" panose="020B0600070205080204" pitchFamily="50" charset="-128"/>
                <a:ea typeface="ＭＳ Ｐゴシック" panose="020B0600070205080204" pitchFamily="50" charset="-128"/>
              </a:rPr>
              <a:t>Tel</a:t>
            </a:r>
            <a:r>
              <a:rPr kumimoji="1" lang="ja-JP" altLang="en-US" sz="2400" b="0" i="0" u="none" strike="noStrike" kern="120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mn-cs"/>
              </a:rPr>
              <a:t>：</a:t>
            </a:r>
            <a:r>
              <a:rPr kumimoji="1" lang="en-US" altLang="ja-JP" sz="2400" b="0" i="0" u="none" strike="noStrike" kern="120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mn-cs"/>
              </a:rPr>
              <a:t>090-6472-0559</a:t>
            </a:r>
            <a:br>
              <a:rPr kumimoji="1" lang="en-US" altLang="ja-JP" sz="2400" b="0" i="0" u="none" strike="noStrike" kern="120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mn-cs"/>
              </a:rPr>
            </a:br>
            <a:r>
              <a:rPr kumimoji="1" lang="ja-JP" altLang="en-US" sz="2400" b="0" i="0" u="none" strike="noStrike" kern="120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mn-cs"/>
              </a:rPr>
              <a:t>ホームページ：</a:t>
            </a:r>
            <a:r>
              <a:rPr kumimoji="1" lang="en-US" altLang="ja-JP" sz="2400" b="0" i="0" u="sng" strike="noStrike" kern="1200" cap="none" spc="0" normalizeH="0" baseline="0" noProof="0" dirty="0">
                <a:ln>
                  <a:noFill/>
                </a:ln>
                <a:solidFill>
                  <a:schemeClr val="tx1"/>
                </a:solidFill>
                <a:effectLst/>
                <a:uLnTx/>
                <a:uFillTx/>
                <a:latin typeface="ＭＳ Ｐゴシック" panose="020B0600070205080204" pitchFamily="50" charset="-128"/>
                <a:ea typeface="ＭＳ Ｐゴシック" panose="020B0600070205080204" pitchFamily="50" charset="-128"/>
                <a:cs typeface="+mn-cs"/>
                <a:hlinkClick r:id="rId2">
                  <a:extLst>
                    <a:ext uri="{A12FA001-AC4F-418D-AE19-62706E023703}">
                      <ahyp:hlinkClr xmlns:ahyp="http://schemas.microsoft.com/office/drawing/2018/hyperlinkcolor" val="tx"/>
                    </a:ext>
                  </a:extLst>
                </a:hlinkClick>
              </a:rPr>
              <a:t>https://centable.jp</a:t>
            </a:r>
            <a:endParaRPr kumimoji="1" lang="en-US" altLang="ja-JP" sz="2400" b="0" i="0" u="sng" strike="noStrike" kern="1200" cap="none" spc="0" normalizeH="0" baseline="0" noProof="0" dirty="0">
              <a:ln>
                <a:noFill/>
              </a:ln>
              <a:solidFill>
                <a:schemeClr val="tx1"/>
              </a:solidFill>
              <a:effectLst/>
              <a:uLnTx/>
              <a:uFillTx/>
              <a:latin typeface="ＭＳ Ｐゴシック" panose="020B0600070205080204" pitchFamily="50" charset="-128"/>
              <a:ea typeface="ＭＳ Ｐゴシック" panose="020B0600070205080204" pitchFamily="50" charset="-128"/>
              <a:cs typeface="+mn-cs"/>
            </a:endParaRPr>
          </a:p>
          <a:p>
            <a:pPr marL="271463" marR="0" lvl="0" algn="l" defTabSz="914400" rtl="0" eaLnBrk="1" fontAlgn="auto" latinLnBrk="0" hangingPunct="1">
              <a:spcBef>
                <a:spcPts val="0"/>
              </a:spcBef>
              <a:spcAft>
                <a:spcPts val="0"/>
              </a:spcAft>
              <a:buClrTx/>
              <a:buSzTx/>
              <a:buFontTx/>
              <a:buNone/>
              <a:tabLst/>
              <a:defRPr/>
            </a:pPr>
            <a:r>
              <a:rPr lang="en-US" altLang="ja-JP" sz="2400" dirty="0">
                <a:solidFill>
                  <a:srgbClr val="000000"/>
                </a:solidFill>
                <a:latin typeface="ＭＳ Ｐゴシック" panose="020B0600070205080204" pitchFamily="50" charset="-128"/>
                <a:ea typeface="ＭＳ Ｐゴシック" panose="020B0600070205080204" pitchFamily="50" charset="-128"/>
              </a:rPr>
              <a:t>M&amp;A</a:t>
            </a:r>
            <a:r>
              <a:rPr lang="ja-JP" altLang="en-US" sz="2400" dirty="0">
                <a:solidFill>
                  <a:srgbClr val="000000"/>
                </a:solidFill>
                <a:latin typeface="ＭＳ Ｐゴシック" panose="020B0600070205080204" pitchFamily="50" charset="-128"/>
                <a:ea typeface="ＭＳ Ｐゴシック" panose="020B0600070205080204" pitchFamily="50" charset="-128"/>
              </a:rPr>
              <a:t>の</a:t>
            </a:r>
            <a:r>
              <a:rPr lang="en-US" altLang="ja-JP" sz="2400" dirty="0">
                <a:solidFill>
                  <a:srgbClr val="000000"/>
                </a:solidFill>
                <a:latin typeface="ＭＳ Ｐゴシック" panose="020B0600070205080204" pitchFamily="50" charset="-128"/>
                <a:ea typeface="ＭＳ Ｐゴシック" panose="020B0600070205080204" pitchFamily="50" charset="-128"/>
              </a:rPr>
              <a:t>LP</a:t>
            </a:r>
            <a:r>
              <a:rPr lang="ja-JP" altLang="en-US" sz="2400" dirty="0">
                <a:solidFill>
                  <a:srgbClr val="000000"/>
                </a:solidFill>
                <a:latin typeface="ＭＳ Ｐゴシック" panose="020B0600070205080204" pitchFamily="50" charset="-128"/>
                <a:ea typeface="ＭＳ Ｐゴシック" panose="020B0600070205080204" pitchFamily="50" charset="-128"/>
              </a:rPr>
              <a:t>：</a:t>
            </a:r>
            <a:endParaRPr lang="en-US" altLang="ja-JP" sz="2400" dirty="0">
              <a:solidFill>
                <a:srgbClr val="000000"/>
              </a:solidFill>
              <a:latin typeface="ＭＳ Ｐゴシック" panose="020B0600070205080204" pitchFamily="50" charset="-128"/>
              <a:ea typeface="ＭＳ Ｐゴシック" panose="020B0600070205080204" pitchFamily="50" charset="-128"/>
            </a:endParaRPr>
          </a:p>
          <a:p>
            <a:pPr marL="271463" marR="0" lvl="0" algn="l" defTabSz="914400" rtl="0" eaLnBrk="1" fontAlgn="auto" latinLnBrk="0" hangingPunct="1">
              <a:spcBef>
                <a:spcPts val="0"/>
              </a:spcBef>
              <a:spcAft>
                <a:spcPts val="0"/>
              </a:spcAft>
              <a:buClrTx/>
              <a:buSzTx/>
              <a:buFontTx/>
              <a:buNone/>
              <a:tabLst/>
              <a:defRPr/>
            </a:pPr>
            <a:r>
              <a:rPr lang="en-US" altLang="ja-JP" sz="2000" dirty="0">
                <a:solidFill>
                  <a:srgbClr val="000000"/>
                </a:solidFill>
                <a:latin typeface="ＭＳ Ｐゴシック" panose="020B0600070205080204" pitchFamily="50" charset="-128"/>
                <a:ea typeface="ＭＳ Ｐゴシック" panose="020B0600070205080204" pitchFamily="50" charset="-128"/>
              </a:rPr>
              <a:t>https://centable.jp/ma-lp?fbclid=IwAR2TLqHxZK8sE-Ez727qhL2k8kYfI8Z4C2SO88XXkEvTq5pBmK_PSt3lk18</a:t>
            </a:r>
            <a:endParaRPr kumimoji="1" lang="ja-JP" altLang="en-US" sz="2000" b="0" i="0" u="none" strike="noStrike" kern="1200" cap="none" spc="0" normalizeH="0" baseline="0" noProof="0" dirty="0">
              <a:ln>
                <a:noFill/>
              </a:ln>
              <a:solidFill>
                <a:prstClr val="white"/>
              </a:solidFill>
              <a:effectLst/>
              <a:uLnTx/>
              <a:uFillTx/>
              <a:latin typeface="Calibri" panose="020F0502020204030204"/>
              <a:ea typeface="ＭＳ Ｐゴシック" panose="020B0600070205080204" pitchFamily="50" charset="-128"/>
              <a:cs typeface="+mn-cs"/>
            </a:endParaRPr>
          </a:p>
        </p:txBody>
      </p:sp>
      <p:sp>
        <p:nvSpPr>
          <p:cNvPr id="2" name="スライド番号プレースホルダー 1">
            <a:extLst>
              <a:ext uri="{FF2B5EF4-FFF2-40B4-BE49-F238E27FC236}">
                <a16:creationId xmlns:a16="http://schemas.microsoft.com/office/drawing/2014/main" id="{4A707AA3-C946-4F9C-85A3-3D838D043DB4}"/>
              </a:ext>
            </a:extLst>
          </p:cNvPr>
          <p:cNvSpPr>
            <a:spLocks noGrp="1"/>
          </p:cNvSpPr>
          <p:nvPr>
            <p:ph type="sldNum" sz="quarter" idx="12"/>
          </p:nvPr>
        </p:nvSpPr>
        <p:spPr/>
        <p:txBody>
          <a:bodyPr/>
          <a:lstStyle/>
          <a:p>
            <a:fld id="{6F8E6966-F97B-461E-B3B6-5212917A00F6}" type="slidenum">
              <a:rPr kumimoji="1" lang="ja-JP" altLang="en-US" sz="2400" smtClean="0"/>
              <a:t>15</a:t>
            </a:fld>
            <a:endParaRPr kumimoji="1" lang="ja-JP" altLang="en-US" sz="2400" dirty="0"/>
          </a:p>
        </p:txBody>
      </p:sp>
      <p:pic>
        <p:nvPicPr>
          <p:cNvPr id="8" name="図 7">
            <a:extLst>
              <a:ext uri="{FF2B5EF4-FFF2-40B4-BE49-F238E27FC236}">
                <a16:creationId xmlns:a16="http://schemas.microsoft.com/office/drawing/2014/main" id="{6BAAA498-4B23-4A08-96F3-8C2C13E82F3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20530" y="659018"/>
            <a:ext cx="1612969" cy="1911431"/>
          </a:xfrm>
          <a:prstGeom prst="rect">
            <a:avLst/>
          </a:prstGeom>
        </p:spPr>
      </p:pic>
      <p:sp>
        <p:nvSpPr>
          <p:cNvPr id="3" name="テキスト ボックス 2">
            <a:extLst>
              <a:ext uri="{FF2B5EF4-FFF2-40B4-BE49-F238E27FC236}">
                <a16:creationId xmlns:a16="http://schemas.microsoft.com/office/drawing/2014/main" id="{C7DD0149-38AA-481E-9257-D46AF2491086}"/>
              </a:ext>
            </a:extLst>
          </p:cNvPr>
          <p:cNvSpPr txBox="1"/>
          <p:nvPr/>
        </p:nvSpPr>
        <p:spPr>
          <a:xfrm>
            <a:off x="2672478" y="1130691"/>
            <a:ext cx="5736885" cy="1384995"/>
          </a:xfrm>
          <a:prstGeom prst="rect">
            <a:avLst/>
          </a:prstGeom>
          <a:noFill/>
        </p:spPr>
        <p:txBody>
          <a:bodyPr wrap="square" rtlCol="0">
            <a:spAutoFit/>
          </a:bodyPr>
          <a:lstStyle/>
          <a:p>
            <a:r>
              <a:rPr kumimoji="1" lang="ja-JP" altLang="en-US" sz="2400" dirty="0"/>
              <a:t>資料請求ありがとうございました。</a:t>
            </a:r>
            <a:endParaRPr kumimoji="1" lang="en-US" altLang="ja-JP" sz="2400" dirty="0"/>
          </a:p>
          <a:p>
            <a:endParaRPr kumimoji="1" lang="en-US" altLang="ja-JP" sz="1200"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srgbClr val="000000"/>
                </a:solidFill>
                <a:effectLst/>
                <a:uLnTx/>
                <a:uFillTx/>
                <a:latin typeface="Calibri" panose="020F0502020204030204"/>
                <a:ea typeface="ＭＳ Ｐゴシック" panose="020B0600070205080204" pitchFamily="50" charset="-128"/>
                <a:cs typeface="+mn-cs"/>
              </a:rPr>
              <a:t>Ｍ＆Ａ・資本提携、会社経営等に関するご質問・ご相談はお気軽にお問合せ下さい！</a:t>
            </a:r>
          </a:p>
        </p:txBody>
      </p:sp>
    </p:spTree>
    <p:extLst>
      <p:ext uri="{BB962C8B-B14F-4D97-AF65-F5344CB8AC3E}">
        <p14:creationId xmlns:p14="http://schemas.microsoft.com/office/powerpoint/2010/main" val="18482807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35005BD-1CC9-4120-9746-DD2DB081BBA0}"/>
              </a:ext>
            </a:extLst>
          </p:cNvPr>
          <p:cNvSpPr>
            <a:spLocks noGrp="1"/>
          </p:cNvSpPr>
          <p:nvPr>
            <p:ph type="title"/>
          </p:nvPr>
        </p:nvSpPr>
        <p:spPr>
          <a:xfrm>
            <a:off x="644939" y="902968"/>
            <a:ext cx="7671477" cy="2526032"/>
          </a:xfrm>
        </p:spPr>
        <p:txBody>
          <a:bodyPr>
            <a:normAutofit/>
          </a:bodyPr>
          <a:lstStyle/>
          <a:p>
            <a:pPr>
              <a:lnSpc>
                <a:spcPct val="100000"/>
              </a:lnSpc>
            </a:pPr>
            <a:r>
              <a:rPr lang="ja-JP" altLang="en-US" sz="3200" dirty="0"/>
              <a:t> ［</a:t>
            </a:r>
            <a:r>
              <a:rPr kumimoji="1" lang="ja-JP" altLang="en-US" sz="3200" dirty="0"/>
              <a:t>参考資料］</a:t>
            </a:r>
            <a:br>
              <a:rPr kumimoji="1" lang="en-US" altLang="ja-JP" sz="3200" dirty="0"/>
            </a:br>
            <a:r>
              <a:rPr kumimoji="1" lang="en-US" altLang="ja-JP" sz="4800" dirty="0"/>
              <a:t> </a:t>
            </a:r>
            <a:r>
              <a:rPr kumimoji="1" lang="ja-JP" altLang="en-US" sz="4800" dirty="0"/>
              <a:t>　Ｍ＆Ａ・資本提携について</a:t>
            </a:r>
          </a:p>
        </p:txBody>
      </p:sp>
      <p:sp>
        <p:nvSpPr>
          <p:cNvPr id="3" name="テキスト プレースホルダー 2">
            <a:extLst>
              <a:ext uri="{FF2B5EF4-FFF2-40B4-BE49-F238E27FC236}">
                <a16:creationId xmlns:a16="http://schemas.microsoft.com/office/drawing/2014/main" id="{6F4F2C29-B410-4DFE-AC67-CE0FB53FF289}"/>
              </a:ext>
            </a:extLst>
          </p:cNvPr>
          <p:cNvSpPr>
            <a:spLocks noGrp="1"/>
          </p:cNvSpPr>
          <p:nvPr>
            <p:ph type="body" idx="1"/>
          </p:nvPr>
        </p:nvSpPr>
        <p:spPr/>
        <p:txBody>
          <a:bodyPr/>
          <a:lstStyle/>
          <a:p>
            <a:endParaRPr kumimoji="1" lang="ja-JP" altLang="en-US" dirty="0"/>
          </a:p>
        </p:txBody>
      </p:sp>
      <p:sp>
        <p:nvSpPr>
          <p:cNvPr id="4" name="スライド番号プレースホルダー 3">
            <a:extLst>
              <a:ext uri="{FF2B5EF4-FFF2-40B4-BE49-F238E27FC236}">
                <a16:creationId xmlns:a16="http://schemas.microsoft.com/office/drawing/2014/main" id="{CB4F0CF6-AD70-4847-8A4B-1059A986B422}"/>
              </a:ext>
            </a:extLst>
          </p:cNvPr>
          <p:cNvSpPr>
            <a:spLocks noGrp="1"/>
          </p:cNvSpPr>
          <p:nvPr>
            <p:ph type="sldNum" sz="quarter" idx="12"/>
          </p:nvPr>
        </p:nvSpPr>
        <p:spPr/>
        <p:txBody>
          <a:bodyPr/>
          <a:lstStyle/>
          <a:p>
            <a:fld id="{6F8E6966-F97B-461E-B3B6-5212917A00F6}" type="slidenum">
              <a:rPr kumimoji="1" lang="ja-JP" altLang="en-US" sz="2400" smtClean="0"/>
              <a:t>16</a:t>
            </a:fld>
            <a:endParaRPr kumimoji="1" lang="ja-JP" altLang="en-US" sz="2400" dirty="0"/>
          </a:p>
        </p:txBody>
      </p:sp>
    </p:spTree>
    <p:extLst>
      <p:ext uri="{BB962C8B-B14F-4D97-AF65-F5344CB8AC3E}">
        <p14:creationId xmlns:p14="http://schemas.microsoft.com/office/powerpoint/2010/main" val="336965143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698E45A-3D36-87FC-8244-7B5D134B369C}"/>
              </a:ext>
            </a:extLst>
          </p:cNvPr>
          <p:cNvSpPr>
            <a:spLocks noGrp="1"/>
          </p:cNvSpPr>
          <p:nvPr>
            <p:ph type="title"/>
          </p:nvPr>
        </p:nvSpPr>
        <p:spPr/>
        <p:txBody>
          <a:bodyPr/>
          <a:lstStyle/>
          <a:p>
            <a:r>
              <a:rPr lang="ja-JP" altLang="en-US" dirty="0">
                <a:solidFill>
                  <a:schemeClr val="tx1"/>
                </a:solidFill>
              </a:rPr>
              <a:t>Ｍ＆Ａ案件の推移</a:t>
            </a:r>
            <a:endParaRPr kumimoji="1" lang="ja-JP" altLang="en-US" dirty="0">
              <a:solidFill>
                <a:schemeClr val="tx1"/>
              </a:solidFill>
            </a:endParaRPr>
          </a:p>
        </p:txBody>
      </p:sp>
      <p:sp>
        <p:nvSpPr>
          <p:cNvPr id="3" name="スライド番号プレースホルダー 2">
            <a:extLst>
              <a:ext uri="{FF2B5EF4-FFF2-40B4-BE49-F238E27FC236}">
                <a16:creationId xmlns:a16="http://schemas.microsoft.com/office/drawing/2014/main" id="{3B4B8C97-2AF8-2199-2F10-0F1FC0EEB746}"/>
              </a:ext>
            </a:extLst>
          </p:cNvPr>
          <p:cNvSpPr>
            <a:spLocks noGrp="1"/>
          </p:cNvSpPr>
          <p:nvPr>
            <p:ph type="sldNum" sz="quarter" idx="12"/>
          </p:nvPr>
        </p:nvSpPr>
        <p:spPr/>
        <p:txBody>
          <a:bodyPr/>
          <a:lstStyle/>
          <a:p>
            <a:fld id="{6F8E6966-F97B-461E-B3B6-5212917A00F6}" type="slidenum">
              <a:rPr kumimoji="1" lang="ja-JP" altLang="en-US" sz="2400" smtClean="0"/>
              <a:t>17</a:t>
            </a:fld>
            <a:endParaRPr kumimoji="1" lang="ja-JP" altLang="en-US" sz="2400" dirty="0"/>
          </a:p>
        </p:txBody>
      </p:sp>
      <p:pic>
        <p:nvPicPr>
          <p:cNvPr id="4" name="図 3">
            <a:extLst>
              <a:ext uri="{FF2B5EF4-FFF2-40B4-BE49-F238E27FC236}">
                <a16:creationId xmlns:a16="http://schemas.microsoft.com/office/drawing/2014/main" id="{B5E858CE-0FA6-3479-D867-C89729C4C5D1}"/>
              </a:ext>
            </a:extLst>
          </p:cNvPr>
          <p:cNvPicPr>
            <a:picLocks noChangeAspect="1"/>
          </p:cNvPicPr>
          <p:nvPr/>
        </p:nvPicPr>
        <p:blipFill>
          <a:blip r:embed="rId2"/>
          <a:stretch>
            <a:fillRect/>
          </a:stretch>
        </p:blipFill>
        <p:spPr>
          <a:xfrm>
            <a:off x="196246" y="1916832"/>
            <a:ext cx="8751507" cy="3992241"/>
          </a:xfrm>
          <a:prstGeom prst="rect">
            <a:avLst/>
          </a:prstGeom>
        </p:spPr>
      </p:pic>
      <p:sp>
        <p:nvSpPr>
          <p:cNvPr id="5" name="テキスト ボックス 4">
            <a:extLst>
              <a:ext uri="{FF2B5EF4-FFF2-40B4-BE49-F238E27FC236}">
                <a16:creationId xmlns:a16="http://schemas.microsoft.com/office/drawing/2014/main" id="{735DC97B-E96D-154E-AF69-1E2CFEEEB9B7}"/>
              </a:ext>
            </a:extLst>
          </p:cNvPr>
          <p:cNvSpPr txBox="1"/>
          <p:nvPr/>
        </p:nvSpPr>
        <p:spPr>
          <a:xfrm>
            <a:off x="7048863" y="5876652"/>
            <a:ext cx="1872208" cy="307777"/>
          </a:xfrm>
          <a:prstGeom prst="rect">
            <a:avLst/>
          </a:prstGeom>
          <a:noFill/>
        </p:spPr>
        <p:txBody>
          <a:bodyPr wrap="square" rtlCol="0">
            <a:spAutoFit/>
          </a:bodyPr>
          <a:lstStyle/>
          <a:p>
            <a:r>
              <a:rPr kumimoji="1" lang="ja-JP" altLang="en-US" sz="1400" dirty="0"/>
              <a:t>［出所：</a:t>
            </a:r>
            <a:r>
              <a:rPr kumimoji="1" lang="en-US" altLang="ja-JP" sz="1400" dirty="0"/>
              <a:t>MARR Online</a:t>
            </a:r>
            <a:r>
              <a:rPr kumimoji="1" lang="ja-JP" altLang="en-US" sz="1400" dirty="0"/>
              <a:t>］</a:t>
            </a:r>
          </a:p>
        </p:txBody>
      </p:sp>
      <p:sp>
        <p:nvSpPr>
          <p:cNvPr id="6" name="テキスト ボックス 5">
            <a:extLst>
              <a:ext uri="{FF2B5EF4-FFF2-40B4-BE49-F238E27FC236}">
                <a16:creationId xmlns:a16="http://schemas.microsoft.com/office/drawing/2014/main" id="{4F6BA759-4399-810A-72BF-249A89B88945}"/>
              </a:ext>
            </a:extLst>
          </p:cNvPr>
          <p:cNvSpPr txBox="1"/>
          <p:nvPr/>
        </p:nvSpPr>
        <p:spPr>
          <a:xfrm>
            <a:off x="539552" y="1268760"/>
            <a:ext cx="8136903" cy="461665"/>
          </a:xfrm>
          <a:prstGeom prst="rect">
            <a:avLst/>
          </a:prstGeom>
          <a:noFill/>
        </p:spPr>
        <p:txBody>
          <a:bodyPr wrap="square" rtlCol="0">
            <a:spAutoFit/>
          </a:bodyPr>
          <a:lstStyle/>
          <a:p>
            <a:r>
              <a:rPr kumimoji="1" lang="en-US" altLang="ja-JP" sz="2400" dirty="0"/>
              <a:t>M&amp;A</a:t>
            </a:r>
            <a:r>
              <a:rPr kumimoji="1" lang="ja-JP" altLang="en-US" sz="2400" dirty="0"/>
              <a:t>の戦略的価値が認識され、近年</a:t>
            </a:r>
            <a:r>
              <a:rPr kumimoji="1" lang="en-US" altLang="ja-JP" sz="2400" dirty="0"/>
              <a:t>M&amp;A</a:t>
            </a:r>
            <a:r>
              <a:rPr kumimoji="1" lang="ja-JP" altLang="en-US" sz="2400" dirty="0"/>
              <a:t>が急増しています。</a:t>
            </a:r>
          </a:p>
        </p:txBody>
      </p:sp>
    </p:spTree>
    <p:extLst>
      <p:ext uri="{BB962C8B-B14F-4D97-AF65-F5344CB8AC3E}">
        <p14:creationId xmlns:p14="http://schemas.microsoft.com/office/powerpoint/2010/main" val="159567495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CC844EA-9AE7-036A-C9E5-4EA290EDD301}"/>
              </a:ext>
            </a:extLst>
          </p:cNvPr>
          <p:cNvSpPr>
            <a:spLocks noGrp="1"/>
          </p:cNvSpPr>
          <p:nvPr>
            <p:ph type="title"/>
          </p:nvPr>
        </p:nvSpPr>
        <p:spPr/>
        <p:txBody>
          <a:bodyPr>
            <a:normAutofit/>
          </a:bodyPr>
          <a:lstStyle/>
          <a:p>
            <a:r>
              <a:rPr kumimoji="1" lang="ja-JP" altLang="en-US" dirty="0">
                <a:solidFill>
                  <a:schemeClr val="tx1"/>
                </a:solidFill>
              </a:rPr>
              <a:t>中小企業経営者の高齢化</a:t>
            </a:r>
          </a:p>
        </p:txBody>
      </p:sp>
      <p:sp>
        <p:nvSpPr>
          <p:cNvPr id="3" name="スライド番号プレースホルダー 2">
            <a:extLst>
              <a:ext uri="{FF2B5EF4-FFF2-40B4-BE49-F238E27FC236}">
                <a16:creationId xmlns:a16="http://schemas.microsoft.com/office/drawing/2014/main" id="{625FD8A3-D343-70BA-91C0-572480AC7A20}"/>
              </a:ext>
            </a:extLst>
          </p:cNvPr>
          <p:cNvSpPr>
            <a:spLocks noGrp="1"/>
          </p:cNvSpPr>
          <p:nvPr>
            <p:ph type="sldNum" sz="quarter" idx="12"/>
          </p:nvPr>
        </p:nvSpPr>
        <p:spPr/>
        <p:txBody>
          <a:bodyPr/>
          <a:lstStyle/>
          <a:p>
            <a:fld id="{6F8E6966-F97B-461E-B3B6-5212917A00F6}" type="slidenum">
              <a:rPr kumimoji="1" lang="ja-JP" altLang="en-US" sz="2400" smtClean="0"/>
              <a:t>18</a:t>
            </a:fld>
            <a:endParaRPr kumimoji="1" lang="ja-JP" altLang="en-US" sz="2400" dirty="0"/>
          </a:p>
        </p:txBody>
      </p:sp>
      <p:sp>
        <p:nvSpPr>
          <p:cNvPr id="5" name="テキスト ボックス 4">
            <a:extLst>
              <a:ext uri="{FF2B5EF4-FFF2-40B4-BE49-F238E27FC236}">
                <a16:creationId xmlns:a16="http://schemas.microsoft.com/office/drawing/2014/main" id="{87E95F8D-4F64-1C14-2717-D4948F224ADF}"/>
              </a:ext>
            </a:extLst>
          </p:cNvPr>
          <p:cNvSpPr txBox="1"/>
          <p:nvPr/>
        </p:nvSpPr>
        <p:spPr>
          <a:xfrm>
            <a:off x="2288263" y="2769544"/>
            <a:ext cx="4576526" cy="1323439"/>
          </a:xfrm>
          <a:prstGeom prst="rect">
            <a:avLst/>
          </a:prstGeom>
          <a:noFill/>
        </p:spPr>
        <p:txBody>
          <a:bodyPr wrap="square">
            <a:spAutoFit/>
          </a:bodyPr>
          <a:lstStyle/>
          <a:p>
            <a:endParaRPr lang="ja-JP" altLang="en-US" sz="3600" b="0" i="0" u="none" strike="noStrike" baseline="0" dirty="0">
              <a:latin typeface="Times New Roman" panose="02020603050405020304" pitchFamily="18" charset="0"/>
            </a:endParaRPr>
          </a:p>
          <a:p>
            <a:r>
              <a:rPr lang="ja-JP" altLang="en-US" sz="2400" b="1" i="1" u="none" strike="noStrike" baseline="0" dirty="0">
                <a:latin typeface="Times New Roman" panose="02020603050405020304" pitchFamily="18" charset="0"/>
              </a:rPr>
              <a:t> 	</a:t>
            </a:r>
            <a:endParaRPr lang="ja-JP" altLang="en-US" sz="2400" b="1" i="1" u="none" strike="noStrike" baseline="30000" dirty="0">
              <a:latin typeface="Times New Roman" panose="02020603050405020304" pitchFamily="18" charset="0"/>
            </a:endParaRPr>
          </a:p>
          <a:p>
            <a:endParaRPr lang="ja-JP" altLang="en-US" sz="800" b="0" i="0" u="none" strike="noStrike" baseline="0" dirty="0">
              <a:latin typeface="Times New Roman" panose="02020603050405020304" pitchFamily="18" charset="0"/>
            </a:endParaRPr>
          </a:p>
          <a:p>
            <a:r>
              <a:rPr lang="ja-JP" altLang="en-US" sz="1800" b="1" i="1" u="none" strike="noStrike" baseline="-25000" dirty="0">
                <a:latin typeface="Times New Roman" panose="02020603050405020304" pitchFamily="18" charset="0"/>
              </a:rPr>
              <a:t> </a:t>
            </a:r>
            <a:r>
              <a:rPr lang="ja-JP" altLang="en-US" sz="800" b="1" i="1" u="none" strike="noStrike" baseline="-25000" dirty="0">
                <a:latin typeface="Times New Roman" panose="02020603050405020304" pitchFamily="18" charset="0"/>
              </a:rPr>
              <a:t> </a:t>
            </a:r>
            <a:r>
              <a:rPr lang="ja-JP" altLang="en-US" sz="1800" b="1" i="1" u="none" strike="noStrike" baseline="-25000" dirty="0">
                <a:latin typeface="Times New Roman" panose="02020603050405020304" pitchFamily="18" charset="0"/>
              </a:rPr>
              <a:t> </a:t>
            </a:r>
            <a:r>
              <a:rPr lang="ja-JP" altLang="en-US" sz="800" b="1" i="1" u="none" strike="noStrike" baseline="-25000" dirty="0">
                <a:latin typeface="Times New Roman" panose="02020603050405020304" pitchFamily="18" charset="0"/>
              </a:rPr>
              <a:t> </a:t>
            </a:r>
            <a:r>
              <a:rPr lang="ja-JP" altLang="en-US" sz="1800" b="1" i="1" u="none" strike="noStrike" baseline="-25000" dirty="0">
                <a:latin typeface="Times New Roman" panose="02020603050405020304" pitchFamily="18" charset="0"/>
              </a:rPr>
              <a:t> </a:t>
            </a:r>
            <a:r>
              <a:rPr lang="ja-JP" altLang="en-US" sz="800" b="1" i="1" u="none" strike="noStrike" baseline="-25000" dirty="0">
                <a:latin typeface="Times New Roman" panose="02020603050405020304" pitchFamily="18" charset="0"/>
              </a:rPr>
              <a:t> </a:t>
            </a:r>
            <a:r>
              <a:rPr lang="ja-JP" altLang="en-US" sz="1800" b="1" i="1" u="none" strike="noStrike" baseline="-25000" dirty="0">
                <a:latin typeface="Times New Roman" panose="02020603050405020304" pitchFamily="18" charset="0"/>
              </a:rPr>
              <a:t> </a:t>
            </a:r>
            <a:r>
              <a:rPr lang="ja-JP" altLang="en-US" sz="800" b="1" i="1" u="none" strike="noStrike" baseline="-25000" dirty="0">
                <a:latin typeface="Times New Roman" panose="02020603050405020304" pitchFamily="18" charset="0"/>
              </a:rPr>
              <a:t> </a:t>
            </a:r>
            <a:r>
              <a:rPr lang="ja-JP" altLang="en-US" sz="1800" b="1" i="1" u="none" strike="noStrike" baseline="-25000" dirty="0">
                <a:latin typeface="Times New Roman" panose="02020603050405020304" pitchFamily="18" charset="0"/>
              </a:rPr>
              <a:t> </a:t>
            </a:r>
            <a:r>
              <a:rPr lang="ja-JP" altLang="en-US" sz="800" b="1" i="1" u="none" strike="noStrike" baseline="-25000" dirty="0">
                <a:latin typeface="Times New Roman" panose="02020603050405020304" pitchFamily="18" charset="0"/>
              </a:rPr>
              <a:t> </a:t>
            </a:r>
            <a:r>
              <a:rPr lang="ja-JP" altLang="en-US" sz="1800" b="1" i="1" u="none" strike="noStrike" baseline="-25000" dirty="0">
                <a:latin typeface="Times New Roman" panose="02020603050405020304" pitchFamily="18" charset="0"/>
              </a:rPr>
              <a:t> </a:t>
            </a:r>
          </a:p>
        </p:txBody>
      </p:sp>
      <p:sp>
        <p:nvSpPr>
          <p:cNvPr id="7" name="テキスト ボックス 6">
            <a:extLst>
              <a:ext uri="{FF2B5EF4-FFF2-40B4-BE49-F238E27FC236}">
                <a16:creationId xmlns:a16="http://schemas.microsoft.com/office/drawing/2014/main" id="{12B13959-340F-4563-D254-C4A27BE2DA12}"/>
              </a:ext>
            </a:extLst>
          </p:cNvPr>
          <p:cNvSpPr txBox="1"/>
          <p:nvPr/>
        </p:nvSpPr>
        <p:spPr>
          <a:xfrm>
            <a:off x="2288263" y="3159394"/>
            <a:ext cx="4576526" cy="543739"/>
          </a:xfrm>
          <a:prstGeom prst="rect">
            <a:avLst/>
          </a:prstGeom>
          <a:noFill/>
        </p:spPr>
        <p:txBody>
          <a:bodyPr wrap="square">
            <a:spAutoFit/>
          </a:bodyPr>
          <a:lstStyle/>
          <a:p>
            <a:endParaRPr lang="ja-JP" altLang="en-US" sz="1200" b="0" i="0" u="none" strike="noStrike" baseline="0" dirty="0">
              <a:latin typeface="Times New Roman" panose="02020603050405020304" pitchFamily="18" charset="0"/>
            </a:endParaRPr>
          </a:p>
          <a:p>
            <a:r>
              <a:rPr lang="ja-JP" altLang="en-US" sz="1000" b="1" i="1" u="none" strike="noStrike" baseline="0" dirty="0">
                <a:latin typeface="Times New Roman" panose="02020603050405020304" pitchFamily="18" charset="0"/>
              </a:rPr>
              <a:t> 	</a:t>
            </a:r>
            <a:endParaRPr lang="ja-JP" altLang="en-US" sz="1000" b="1" i="1" u="none" strike="noStrike" baseline="30000" dirty="0">
              <a:latin typeface="Times New Roman" panose="02020603050405020304" pitchFamily="18" charset="0"/>
            </a:endParaRPr>
          </a:p>
          <a:p>
            <a:endParaRPr lang="ja-JP" altLang="en-US" sz="200" b="0" i="0" u="none" strike="noStrike" baseline="0" dirty="0">
              <a:latin typeface="Times New Roman" panose="02020603050405020304" pitchFamily="18" charset="0"/>
            </a:endParaRPr>
          </a:p>
          <a:p>
            <a:r>
              <a:rPr lang="ja-JP" altLang="en-US" sz="800" b="1" i="1" u="none" strike="noStrike" baseline="-25000" dirty="0">
                <a:latin typeface="Times New Roman" panose="02020603050405020304" pitchFamily="18" charset="0"/>
              </a:rPr>
              <a:t> </a:t>
            </a:r>
            <a:r>
              <a:rPr lang="ja-JP" altLang="en-US" sz="600" b="1" i="1" u="none" strike="noStrike" baseline="-25000" dirty="0">
                <a:latin typeface="Times New Roman" panose="02020603050405020304" pitchFamily="18" charset="0"/>
              </a:rPr>
              <a:t> </a:t>
            </a:r>
            <a:r>
              <a:rPr lang="ja-JP" altLang="en-US" sz="800" b="1" i="1" u="none" strike="noStrike" baseline="-25000" dirty="0">
                <a:latin typeface="Times New Roman" panose="02020603050405020304" pitchFamily="18" charset="0"/>
              </a:rPr>
              <a:t> </a:t>
            </a:r>
            <a:r>
              <a:rPr lang="ja-JP" altLang="en-US" sz="600" b="1" i="1" u="none" strike="noStrike" baseline="-25000" dirty="0">
                <a:latin typeface="Times New Roman" panose="02020603050405020304" pitchFamily="18" charset="0"/>
              </a:rPr>
              <a:t> </a:t>
            </a:r>
            <a:r>
              <a:rPr lang="ja-JP" altLang="en-US" sz="800" b="1" i="1" u="none" strike="noStrike" baseline="-25000" dirty="0">
                <a:latin typeface="Times New Roman" panose="02020603050405020304" pitchFamily="18" charset="0"/>
              </a:rPr>
              <a:t> </a:t>
            </a:r>
            <a:r>
              <a:rPr lang="ja-JP" altLang="en-US" sz="600" b="1" i="1" u="none" strike="noStrike" baseline="-25000" dirty="0">
                <a:latin typeface="Times New Roman" panose="02020603050405020304" pitchFamily="18" charset="0"/>
              </a:rPr>
              <a:t> </a:t>
            </a:r>
            <a:r>
              <a:rPr lang="ja-JP" altLang="en-US" sz="800" b="1" i="1" u="none" strike="noStrike" baseline="-25000" dirty="0">
                <a:latin typeface="Times New Roman" panose="02020603050405020304" pitchFamily="18" charset="0"/>
              </a:rPr>
              <a:t> </a:t>
            </a:r>
            <a:r>
              <a:rPr lang="ja-JP" altLang="en-US" sz="600" b="1" i="1" u="none" strike="noStrike" baseline="-25000" dirty="0">
                <a:latin typeface="Times New Roman" panose="02020603050405020304" pitchFamily="18" charset="0"/>
              </a:rPr>
              <a:t> </a:t>
            </a:r>
            <a:r>
              <a:rPr lang="ja-JP" altLang="en-US" sz="800" b="1" i="1" u="none" strike="noStrike" baseline="-25000" dirty="0">
                <a:latin typeface="Times New Roman" panose="02020603050405020304" pitchFamily="18" charset="0"/>
              </a:rPr>
              <a:t> </a:t>
            </a:r>
            <a:r>
              <a:rPr lang="ja-JP" altLang="en-US" sz="600" b="1" i="1" u="none" strike="noStrike" baseline="-25000" dirty="0">
                <a:latin typeface="Times New Roman" panose="02020603050405020304" pitchFamily="18" charset="0"/>
              </a:rPr>
              <a:t> </a:t>
            </a:r>
            <a:r>
              <a:rPr lang="ja-JP" altLang="en-US" sz="800" b="1" i="1" u="none" strike="noStrike" baseline="-25000" dirty="0">
                <a:latin typeface="Times New Roman" panose="02020603050405020304" pitchFamily="18" charset="0"/>
              </a:rPr>
              <a:t> </a:t>
            </a:r>
          </a:p>
        </p:txBody>
      </p:sp>
      <p:pic>
        <p:nvPicPr>
          <p:cNvPr id="10" name="図 9">
            <a:extLst>
              <a:ext uri="{FF2B5EF4-FFF2-40B4-BE49-F238E27FC236}">
                <a16:creationId xmlns:a16="http://schemas.microsoft.com/office/drawing/2014/main" id="{0AF7B947-D6D8-9BED-FB58-3D720E0184DB}"/>
              </a:ext>
            </a:extLst>
          </p:cNvPr>
          <p:cNvPicPr>
            <a:picLocks noChangeAspect="1"/>
          </p:cNvPicPr>
          <p:nvPr/>
        </p:nvPicPr>
        <p:blipFill>
          <a:blip r:embed="rId2"/>
          <a:stretch>
            <a:fillRect/>
          </a:stretch>
        </p:blipFill>
        <p:spPr>
          <a:xfrm>
            <a:off x="1763688" y="2308709"/>
            <a:ext cx="5400600" cy="4055166"/>
          </a:xfrm>
          <a:prstGeom prst="rect">
            <a:avLst/>
          </a:prstGeom>
        </p:spPr>
      </p:pic>
      <p:sp>
        <p:nvSpPr>
          <p:cNvPr id="11" name="テキスト ボックス 10">
            <a:extLst>
              <a:ext uri="{FF2B5EF4-FFF2-40B4-BE49-F238E27FC236}">
                <a16:creationId xmlns:a16="http://schemas.microsoft.com/office/drawing/2014/main" id="{3EA377A1-2ED8-C84B-1A3A-F274E1C7B998}"/>
              </a:ext>
            </a:extLst>
          </p:cNvPr>
          <p:cNvSpPr txBox="1"/>
          <p:nvPr/>
        </p:nvSpPr>
        <p:spPr>
          <a:xfrm>
            <a:off x="6345224" y="6066785"/>
            <a:ext cx="2160240" cy="261610"/>
          </a:xfrm>
          <a:prstGeom prst="rect">
            <a:avLst/>
          </a:prstGeom>
          <a:noFill/>
        </p:spPr>
        <p:txBody>
          <a:bodyPr wrap="square" rtlCol="0">
            <a:spAutoFit/>
          </a:bodyPr>
          <a:lstStyle/>
          <a:p>
            <a:r>
              <a:rPr kumimoji="1" lang="ja-JP" altLang="en-US" sz="1100" dirty="0"/>
              <a:t>［出所：中小企業白書</a:t>
            </a:r>
            <a:r>
              <a:rPr kumimoji="1" lang="en-US" altLang="ja-JP" sz="1100" dirty="0"/>
              <a:t>2022</a:t>
            </a:r>
            <a:r>
              <a:rPr kumimoji="1" lang="ja-JP" altLang="en-US" sz="1100" dirty="0"/>
              <a:t>年版］</a:t>
            </a:r>
          </a:p>
        </p:txBody>
      </p:sp>
      <p:sp>
        <p:nvSpPr>
          <p:cNvPr id="4" name="テキスト ボックス 3">
            <a:extLst>
              <a:ext uri="{FF2B5EF4-FFF2-40B4-BE49-F238E27FC236}">
                <a16:creationId xmlns:a16="http://schemas.microsoft.com/office/drawing/2014/main" id="{8A816BD0-41B9-173E-8776-50F61F0ADF4F}"/>
              </a:ext>
            </a:extLst>
          </p:cNvPr>
          <p:cNvSpPr txBox="1"/>
          <p:nvPr/>
        </p:nvSpPr>
        <p:spPr>
          <a:xfrm>
            <a:off x="1126526" y="1239724"/>
            <a:ext cx="7349440" cy="986680"/>
          </a:xfrm>
          <a:prstGeom prst="rect">
            <a:avLst/>
          </a:prstGeom>
          <a:noFill/>
        </p:spPr>
        <p:txBody>
          <a:bodyPr wrap="square" rtlCol="0">
            <a:spAutoFit/>
          </a:bodyPr>
          <a:lstStyle/>
          <a:p>
            <a:pPr>
              <a:lnSpc>
                <a:spcPct val="110000"/>
              </a:lnSpc>
            </a:pPr>
            <a:r>
              <a:rPr lang="ja-JP" altLang="en-US" dirty="0"/>
              <a:t>中小企業経営者の高齢化が進み、事業承継のタイミングとなっているにも関わらず、後継者の確保ができていない企業が多いことが、会社を売却する</a:t>
            </a:r>
            <a:r>
              <a:rPr lang="en-US" altLang="ja-JP" dirty="0"/>
              <a:t>M&amp;A</a:t>
            </a:r>
            <a:r>
              <a:rPr lang="ja-JP" altLang="en-US" dirty="0"/>
              <a:t>急増の背景となっている。</a:t>
            </a:r>
            <a:endParaRPr kumimoji="1" lang="ja-JP" altLang="en-US" dirty="0"/>
          </a:p>
        </p:txBody>
      </p:sp>
    </p:spTree>
    <p:extLst>
      <p:ext uri="{BB962C8B-B14F-4D97-AF65-F5344CB8AC3E}">
        <p14:creationId xmlns:p14="http://schemas.microsoft.com/office/powerpoint/2010/main" val="387140326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396298"/>
            <a:ext cx="8229600" cy="679450"/>
          </a:xfrm>
        </p:spPr>
        <p:txBody>
          <a:bodyPr>
            <a:noAutofit/>
          </a:bodyPr>
          <a:lstStyle/>
          <a:p>
            <a:r>
              <a:rPr kumimoji="1" lang="ja-JP" altLang="en-US" dirty="0">
                <a:solidFill>
                  <a:schemeClr val="tx1"/>
                </a:solidFill>
              </a:rPr>
              <a:t>Ｍ＆Ａ</a:t>
            </a:r>
            <a:r>
              <a:rPr lang="ja-JP" altLang="en-US" dirty="0">
                <a:solidFill>
                  <a:schemeClr val="tx1"/>
                </a:solidFill>
              </a:rPr>
              <a:t>（売却側）</a:t>
            </a:r>
            <a:r>
              <a:rPr kumimoji="1" lang="ja-JP" altLang="en-US" dirty="0">
                <a:solidFill>
                  <a:schemeClr val="tx1"/>
                </a:solidFill>
              </a:rPr>
              <a:t>の狙い・目的</a:t>
            </a:r>
          </a:p>
        </p:txBody>
      </p:sp>
      <p:sp>
        <p:nvSpPr>
          <p:cNvPr id="3" name="スライド番号プレースホルダー 2"/>
          <p:cNvSpPr>
            <a:spLocks noGrp="1"/>
          </p:cNvSpPr>
          <p:nvPr>
            <p:ph type="sldNum" sz="quarter" idx="12"/>
          </p:nvPr>
        </p:nvSpPr>
        <p:spPr/>
        <p:txBody>
          <a:bodyPr/>
          <a:lstStyle/>
          <a:p>
            <a:fld id="{6F8E6966-F97B-461E-B3B6-5212917A00F6}" type="slidenum">
              <a:rPr kumimoji="1" lang="ja-JP" altLang="en-US" sz="2400" smtClean="0"/>
              <a:t>19</a:t>
            </a:fld>
            <a:endParaRPr kumimoji="1" lang="ja-JP" altLang="en-US" sz="2400" dirty="0"/>
          </a:p>
        </p:txBody>
      </p:sp>
      <p:sp>
        <p:nvSpPr>
          <p:cNvPr id="4" name="テキスト ボックス 3">
            <a:extLst>
              <a:ext uri="{FF2B5EF4-FFF2-40B4-BE49-F238E27FC236}">
                <a16:creationId xmlns:a16="http://schemas.microsoft.com/office/drawing/2014/main" id="{F8AF3580-64E9-6014-CBBE-5F5A4477A8B1}"/>
              </a:ext>
            </a:extLst>
          </p:cNvPr>
          <p:cNvSpPr txBox="1"/>
          <p:nvPr/>
        </p:nvSpPr>
        <p:spPr>
          <a:xfrm>
            <a:off x="732643" y="1332676"/>
            <a:ext cx="7947802" cy="878574"/>
          </a:xfrm>
          <a:prstGeom prst="rect">
            <a:avLst/>
          </a:prstGeom>
          <a:noFill/>
        </p:spPr>
        <p:txBody>
          <a:bodyPr wrap="square" rtlCol="0">
            <a:spAutoFit/>
          </a:bodyPr>
          <a:lstStyle/>
          <a:p>
            <a:pPr>
              <a:lnSpc>
                <a:spcPct val="110000"/>
              </a:lnSpc>
            </a:pPr>
            <a:r>
              <a:rPr kumimoji="1" lang="ja-JP" altLang="en-US" sz="2400" dirty="0"/>
              <a:t>後継者難や業績不調などの問題への対処として、廃業ではなく、第三者への事業承継を目指す</a:t>
            </a:r>
            <a:r>
              <a:rPr kumimoji="1" lang="en-US" altLang="ja-JP" sz="2400" dirty="0"/>
              <a:t>M&amp;A</a:t>
            </a:r>
            <a:r>
              <a:rPr kumimoji="1" lang="ja-JP" altLang="en-US" sz="2400" dirty="0"/>
              <a:t>が急増しています。</a:t>
            </a:r>
          </a:p>
        </p:txBody>
      </p:sp>
      <p:sp>
        <p:nvSpPr>
          <p:cNvPr id="6" name="テキスト ボックス 5">
            <a:extLst>
              <a:ext uri="{FF2B5EF4-FFF2-40B4-BE49-F238E27FC236}">
                <a16:creationId xmlns:a16="http://schemas.microsoft.com/office/drawing/2014/main" id="{22601934-5C14-60E3-A47B-481AE08B9CFE}"/>
              </a:ext>
            </a:extLst>
          </p:cNvPr>
          <p:cNvSpPr txBox="1"/>
          <p:nvPr/>
        </p:nvSpPr>
        <p:spPr>
          <a:xfrm>
            <a:off x="738999" y="2421380"/>
            <a:ext cx="8229599" cy="3216265"/>
          </a:xfrm>
          <a:prstGeom prst="rect">
            <a:avLst/>
          </a:prstGeom>
          <a:noFill/>
        </p:spPr>
        <p:txBody>
          <a:bodyPr wrap="square">
            <a:spAutoFit/>
          </a:bodyPr>
          <a:lstStyle/>
          <a:p>
            <a:pPr marL="514350" marR="0" lvl="0" indent="-514350" algn="l" defTabSz="914400" rtl="0" eaLnBrk="1" fontAlgn="auto" latinLnBrk="0" hangingPunct="1">
              <a:lnSpc>
                <a:spcPct val="100000"/>
              </a:lnSpc>
              <a:spcBef>
                <a:spcPts val="1800"/>
              </a:spcBef>
              <a:spcAft>
                <a:spcPts val="1200"/>
              </a:spcAft>
              <a:buClrTx/>
              <a:buSzTx/>
              <a:buFont typeface="+mj-ea"/>
              <a:buAutoNum type="circleNumDbPlain"/>
              <a:tabLst/>
              <a:defRPr/>
            </a:pPr>
            <a:r>
              <a:rPr kumimoji="1" lang="ja-JP" altLang="en-US" sz="32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事業承継目的の</a:t>
            </a:r>
            <a:r>
              <a:rPr kumimoji="1" lang="en-US" altLang="ja-JP" sz="32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M&amp;A</a:t>
            </a:r>
          </a:p>
          <a:p>
            <a:pPr marL="514350" marR="0" lvl="0" indent="-514350" algn="l" defTabSz="914400" rtl="0" eaLnBrk="1" fontAlgn="auto" latinLnBrk="0" hangingPunct="1">
              <a:lnSpc>
                <a:spcPct val="100000"/>
              </a:lnSpc>
              <a:spcBef>
                <a:spcPts val="1800"/>
              </a:spcBef>
              <a:spcAft>
                <a:spcPts val="1200"/>
              </a:spcAft>
              <a:buClrTx/>
              <a:buSzTx/>
              <a:buFont typeface="+mj-ea"/>
              <a:buAutoNum type="circleNumDbPlain"/>
              <a:tabLst/>
              <a:defRPr/>
            </a:pPr>
            <a:r>
              <a:rPr kumimoji="1" lang="ja-JP" altLang="en-US" sz="32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株主の利益（キャピタルゲイン）獲得（</a:t>
            </a:r>
            <a:r>
              <a:rPr kumimoji="1" lang="en-US" altLang="ja-JP" sz="32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Exit</a:t>
            </a:r>
            <a:r>
              <a:rPr kumimoji="1" lang="ja-JP" altLang="en-US" sz="32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a:t>
            </a:r>
            <a:endParaRPr kumimoji="1" lang="en-US" altLang="ja-JP" sz="32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514350" marR="0" lvl="0" indent="-514350" algn="l" defTabSz="914400" rtl="0" eaLnBrk="1" fontAlgn="auto" latinLnBrk="0" hangingPunct="1">
              <a:lnSpc>
                <a:spcPct val="100000"/>
              </a:lnSpc>
              <a:spcBef>
                <a:spcPts val="1800"/>
              </a:spcBef>
              <a:spcAft>
                <a:spcPts val="1200"/>
              </a:spcAft>
              <a:buClrTx/>
              <a:buSzTx/>
              <a:buFont typeface="+mj-ea"/>
              <a:buAutoNum type="circleNumDbPlain"/>
              <a:tabLst/>
              <a:defRPr/>
            </a:pPr>
            <a:r>
              <a:rPr kumimoji="1" lang="ja-JP" altLang="en-US" sz="32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ノンコア事業の売却（集中と選択）</a:t>
            </a:r>
          </a:p>
          <a:p>
            <a:pPr marL="514350" marR="0" lvl="0" indent="-514350" algn="l" defTabSz="914400" rtl="0" eaLnBrk="1" fontAlgn="auto" latinLnBrk="0" hangingPunct="1">
              <a:lnSpc>
                <a:spcPct val="100000"/>
              </a:lnSpc>
              <a:spcBef>
                <a:spcPts val="1800"/>
              </a:spcBef>
              <a:spcAft>
                <a:spcPts val="1200"/>
              </a:spcAft>
              <a:buClrTx/>
              <a:buSzTx/>
              <a:buFont typeface="+mj-ea"/>
              <a:buAutoNum type="circleNumDbPlain"/>
              <a:tabLst/>
              <a:defRPr/>
            </a:pPr>
            <a:r>
              <a:rPr kumimoji="1" lang="ja-JP" altLang="en-US" sz="32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低不採算事業の切り離し</a:t>
            </a:r>
            <a:endParaRPr kumimoji="1" lang="en-US" altLang="ja-JP" sz="32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p:txBody>
      </p:sp>
    </p:spTree>
    <p:extLst>
      <p:ext uri="{BB962C8B-B14F-4D97-AF65-F5344CB8AC3E}">
        <p14:creationId xmlns:p14="http://schemas.microsoft.com/office/powerpoint/2010/main" val="28669017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BA2CF248-BA2C-0513-D1BA-DC061A3C4AF0}"/>
              </a:ext>
            </a:extLst>
          </p:cNvPr>
          <p:cNvSpPr>
            <a:spLocks noGrp="1"/>
          </p:cNvSpPr>
          <p:nvPr>
            <p:ph type="sldNum" sz="quarter" idx="12"/>
          </p:nvPr>
        </p:nvSpPr>
        <p:spPr/>
        <p:txBody>
          <a:bodyPr/>
          <a:lstStyle/>
          <a:p>
            <a:fld id="{6F8E6966-F97B-461E-B3B6-5212917A00F6}" type="slidenum">
              <a:rPr kumimoji="1" lang="ja-JP" altLang="en-US" sz="2400" smtClean="0"/>
              <a:t>2</a:t>
            </a:fld>
            <a:endParaRPr kumimoji="1" lang="ja-JP" altLang="en-US" sz="2400" dirty="0"/>
          </a:p>
        </p:txBody>
      </p:sp>
      <p:pic>
        <p:nvPicPr>
          <p:cNvPr id="3" name="コンテンツ プレースホルダー 8">
            <a:extLst>
              <a:ext uri="{FF2B5EF4-FFF2-40B4-BE49-F238E27FC236}">
                <a16:creationId xmlns:a16="http://schemas.microsoft.com/office/drawing/2014/main" id="{E4F519E0-124C-7593-14B6-C8CFD870360F}"/>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940152" y="836712"/>
            <a:ext cx="2140222" cy="2787071"/>
          </a:xfrm>
          <a:prstGeom prst="rect">
            <a:avLst/>
          </a:prstGeom>
        </p:spPr>
      </p:pic>
      <p:sp>
        <p:nvSpPr>
          <p:cNvPr id="4" name="テキスト ボックス 3">
            <a:extLst>
              <a:ext uri="{FF2B5EF4-FFF2-40B4-BE49-F238E27FC236}">
                <a16:creationId xmlns:a16="http://schemas.microsoft.com/office/drawing/2014/main" id="{CC920D8C-5F6D-9098-9330-41C4645579B5}"/>
              </a:ext>
            </a:extLst>
          </p:cNvPr>
          <p:cNvSpPr txBox="1"/>
          <p:nvPr/>
        </p:nvSpPr>
        <p:spPr>
          <a:xfrm>
            <a:off x="790704" y="1687049"/>
            <a:ext cx="5405224" cy="2554545"/>
          </a:xfrm>
          <a:prstGeom prst="rect">
            <a:avLst/>
          </a:prstGeom>
          <a:noFill/>
        </p:spPr>
        <p:txBody>
          <a:bodyPr wrap="square" rtlCol="0">
            <a:spAutoFit/>
          </a:bodyPr>
          <a:lstStyle/>
          <a:p>
            <a:r>
              <a:rPr kumimoji="1" lang="ja-JP" altLang="en-US" sz="3200" dirty="0"/>
              <a:t>利益が最大化する</a:t>
            </a:r>
            <a:endParaRPr kumimoji="1" lang="en-US" altLang="ja-JP" sz="3200" dirty="0"/>
          </a:p>
          <a:p>
            <a:r>
              <a:rPr lang="en-US" altLang="ja-JP" sz="4400" b="1" dirty="0">
                <a:solidFill>
                  <a:srgbClr val="FF0000"/>
                </a:solidFill>
              </a:rPr>
              <a:t>M&amp;A</a:t>
            </a:r>
          </a:p>
          <a:p>
            <a:r>
              <a:rPr kumimoji="1" lang="ja-JP" altLang="en-US" sz="4400" b="1" dirty="0">
                <a:solidFill>
                  <a:srgbClr val="FF0000"/>
                </a:solidFill>
              </a:rPr>
              <a:t>（会社売却）</a:t>
            </a:r>
            <a:endParaRPr kumimoji="1" lang="en-US" altLang="ja-JP" sz="4400" b="1" dirty="0">
              <a:solidFill>
                <a:srgbClr val="FF0000"/>
              </a:solidFill>
            </a:endParaRPr>
          </a:p>
          <a:p>
            <a:r>
              <a:rPr lang="ja-JP" altLang="en-US" sz="3200" dirty="0"/>
              <a:t>の</a:t>
            </a:r>
            <a:r>
              <a:rPr lang="ja-JP" altLang="en-US" sz="4000" dirty="0"/>
              <a:t>交渉</a:t>
            </a:r>
            <a:r>
              <a:rPr lang="ja-JP" altLang="en-US" sz="3200" dirty="0"/>
              <a:t>ならお任せください！</a:t>
            </a:r>
            <a:endParaRPr kumimoji="1" lang="ja-JP" altLang="en-US" sz="3200" dirty="0"/>
          </a:p>
        </p:txBody>
      </p:sp>
      <p:sp>
        <p:nvSpPr>
          <p:cNvPr id="5" name="テキスト ボックス 4">
            <a:extLst>
              <a:ext uri="{FF2B5EF4-FFF2-40B4-BE49-F238E27FC236}">
                <a16:creationId xmlns:a16="http://schemas.microsoft.com/office/drawing/2014/main" id="{67E2F958-6576-5924-C089-C79D0622B050}"/>
              </a:ext>
            </a:extLst>
          </p:cNvPr>
          <p:cNvSpPr txBox="1"/>
          <p:nvPr/>
        </p:nvSpPr>
        <p:spPr>
          <a:xfrm>
            <a:off x="795328" y="653739"/>
            <a:ext cx="5400600" cy="830997"/>
          </a:xfrm>
          <a:prstGeom prst="rect">
            <a:avLst/>
          </a:prstGeom>
          <a:noFill/>
        </p:spPr>
        <p:txBody>
          <a:bodyPr wrap="square" rtlCol="0">
            <a:spAutoFit/>
          </a:bodyPr>
          <a:lstStyle/>
          <a:p>
            <a:r>
              <a:rPr kumimoji="1" lang="ja-JP" altLang="en-US" sz="2400" dirty="0"/>
              <a:t>高額な報酬を</a:t>
            </a:r>
            <a:r>
              <a:rPr kumimoji="1" lang="en-US" altLang="ja-JP" sz="2400" dirty="0"/>
              <a:t>M&amp;A</a:t>
            </a:r>
            <a:r>
              <a:rPr kumimoji="1" lang="ja-JP" altLang="en-US" sz="2400" dirty="0"/>
              <a:t>仲介会社に</a:t>
            </a:r>
            <a:endParaRPr kumimoji="1" lang="en-US" altLang="ja-JP" sz="2400" dirty="0"/>
          </a:p>
          <a:p>
            <a:r>
              <a:rPr lang="ja-JP" altLang="en-US" sz="2400" dirty="0"/>
              <a:t>支払う必要はありません！</a:t>
            </a:r>
            <a:endParaRPr kumimoji="1" lang="ja-JP" altLang="en-US" sz="2400" dirty="0"/>
          </a:p>
        </p:txBody>
      </p:sp>
      <p:sp>
        <p:nvSpPr>
          <p:cNvPr id="6" name="テキスト ボックス 5">
            <a:extLst>
              <a:ext uri="{FF2B5EF4-FFF2-40B4-BE49-F238E27FC236}">
                <a16:creationId xmlns:a16="http://schemas.microsoft.com/office/drawing/2014/main" id="{BB493830-16B0-3155-9A19-A5DE94859AAC}"/>
              </a:ext>
            </a:extLst>
          </p:cNvPr>
          <p:cNvSpPr txBox="1"/>
          <p:nvPr/>
        </p:nvSpPr>
        <p:spPr>
          <a:xfrm>
            <a:off x="878727" y="4295626"/>
            <a:ext cx="7272808" cy="1538883"/>
          </a:xfrm>
          <a:prstGeom prst="rect">
            <a:avLst/>
          </a:prstGeom>
          <a:noFill/>
        </p:spPr>
        <p:txBody>
          <a:bodyPr wrap="square" rtlCol="0">
            <a:spAutoFit/>
          </a:bodyPr>
          <a:lstStyle/>
          <a:p>
            <a:r>
              <a:rPr kumimoji="1" lang="ja-JP" altLang="en-US" sz="2800" dirty="0"/>
              <a:t>リーズナブルな成功報酬＆着手金は無料</a:t>
            </a:r>
            <a:endParaRPr kumimoji="1" lang="en-US" altLang="ja-JP" sz="2800" dirty="0"/>
          </a:p>
          <a:p>
            <a:endParaRPr lang="en-US" altLang="ja-JP" sz="1000" dirty="0"/>
          </a:p>
          <a:p>
            <a:r>
              <a:rPr kumimoji="1" lang="en-US" altLang="ja-JP" sz="2800" dirty="0"/>
              <a:t>M&amp;A</a:t>
            </a:r>
            <a:r>
              <a:rPr kumimoji="1" lang="ja-JP" altLang="en-US" sz="2800" dirty="0"/>
              <a:t>経験</a:t>
            </a:r>
            <a:r>
              <a:rPr kumimoji="1" lang="en-US" altLang="ja-JP" sz="2800" dirty="0"/>
              <a:t>30</a:t>
            </a:r>
            <a:r>
              <a:rPr kumimoji="1" lang="ja-JP" altLang="en-US" sz="2800" dirty="0"/>
              <a:t>年のコンサルタントが専任で</a:t>
            </a:r>
            <a:endParaRPr kumimoji="1" lang="en-US" altLang="ja-JP" sz="2800" dirty="0"/>
          </a:p>
          <a:p>
            <a:r>
              <a:rPr lang="ja-JP" altLang="en-US" sz="2800" dirty="0"/>
              <a:t>御社の</a:t>
            </a:r>
            <a:r>
              <a:rPr lang="en-US" altLang="ja-JP" sz="2800" dirty="0"/>
              <a:t>M&amp;A</a:t>
            </a:r>
            <a:r>
              <a:rPr lang="ja-JP" altLang="en-US" sz="2800" dirty="0"/>
              <a:t>をフルサポートします！</a:t>
            </a:r>
            <a:endParaRPr kumimoji="1" lang="ja-JP" altLang="en-US" sz="2800" dirty="0"/>
          </a:p>
        </p:txBody>
      </p:sp>
    </p:spTree>
    <p:extLst>
      <p:ext uri="{BB962C8B-B14F-4D97-AF65-F5344CB8AC3E}">
        <p14:creationId xmlns:p14="http://schemas.microsoft.com/office/powerpoint/2010/main" val="43038778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396298"/>
            <a:ext cx="8229600" cy="679450"/>
          </a:xfrm>
        </p:spPr>
        <p:txBody>
          <a:bodyPr>
            <a:noAutofit/>
          </a:bodyPr>
          <a:lstStyle/>
          <a:p>
            <a:r>
              <a:rPr kumimoji="1" lang="ja-JP" altLang="en-US" dirty="0">
                <a:solidFill>
                  <a:schemeClr val="tx1"/>
                </a:solidFill>
              </a:rPr>
              <a:t>Ｍ＆Ａ（買収側）の狙い・目的</a:t>
            </a:r>
          </a:p>
        </p:txBody>
      </p:sp>
      <p:sp>
        <p:nvSpPr>
          <p:cNvPr id="3" name="スライド番号プレースホルダー 2"/>
          <p:cNvSpPr>
            <a:spLocks noGrp="1"/>
          </p:cNvSpPr>
          <p:nvPr>
            <p:ph type="sldNum" sz="quarter" idx="12"/>
          </p:nvPr>
        </p:nvSpPr>
        <p:spPr/>
        <p:txBody>
          <a:bodyPr/>
          <a:lstStyle/>
          <a:p>
            <a:fld id="{6F8E6966-F97B-461E-B3B6-5212917A00F6}" type="slidenum">
              <a:rPr kumimoji="1" lang="ja-JP" altLang="en-US" sz="2400" smtClean="0"/>
              <a:t>20</a:t>
            </a:fld>
            <a:endParaRPr kumimoji="1" lang="ja-JP" altLang="en-US" sz="2400" dirty="0"/>
          </a:p>
        </p:txBody>
      </p:sp>
      <p:pic>
        <p:nvPicPr>
          <p:cNvPr id="5" name="図 4">
            <a:extLst>
              <a:ext uri="{FF2B5EF4-FFF2-40B4-BE49-F238E27FC236}">
                <a16:creationId xmlns:a16="http://schemas.microsoft.com/office/drawing/2014/main" id="{97D78E48-7FD9-4C38-A33D-2395C331690F}"/>
              </a:ext>
            </a:extLst>
          </p:cNvPr>
          <p:cNvPicPr>
            <a:picLocks noChangeAspect="1"/>
          </p:cNvPicPr>
          <p:nvPr/>
        </p:nvPicPr>
        <p:blipFill>
          <a:blip r:embed="rId3"/>
          <a:stretch>
            <a:fillRect/>
          </a:stretch>
        </p:blipFill>
        <p:spPr>
          <a:xfrm>
            <a:off x="4554972" y="2623365"/>
            <a:ext cx="4384688" cy="2448272"/>
          </a:xfrm>
          <a:prstGeom prst="rect">
            <a:avLst/>
          </a:prstGeom>
        </p:spPr>
      </p:pic>
      <p:sp>
        <p:nvSpPr>
          <p:cNvPr id="6" name="テキスト ボックス 5">
            <a:extLst>
              <a:ext uri="{FF2B5EF4-FFF2-40B4-BE49-F238E27FC236}">
                <a16:creationId xmlns:a16="http://schemas.microsoft.com/office/drawing/2014/main" id="{9371133F-C5C0-FD4C-24BE-BF6E63DE2EC6}"/>
              </a:ext>
            </a:extLst>
          </p:cNvPr>
          <p:cNvSpPr txBox="1"/>
          <p:nvPr/>
        </p:nvSpPr>
        <p:spPr>
          <a:xfrm>
            <a:off x="578890" y="1412776"/>
            <a:ext cx="7952163" cy="4637808"/>
          </a:xfrm>
          <a:prstGeom prst="rect">
            <a:avLst/>
          </a:prstGeom>
          <a:noFill/>
        </p:spPr>
        <p:txBody>
          <a:bodyPr wrap="square">
            <a:spAutoFit/>
          </a:bodyPr>
          <a:lstStyle/>
          <a:p>
            <a:pPr marL="342900" marR="0" lvl="0" indent="-342900" algn="l" defTabSz="457200" rtl="0" eaLnBrk="1" fontAlgn="auto" latinLnBrk="0" hangingPunct="1">
              <a:lnSpc>
                <a:spcPct val="120000"/>
              </a:lnSpc>
              <a:spcBef>
                <a:spcPts val="600"/>
              </a:spcBef>
              <a:spcAft>
                <a:spcPts val="0"/>
              </a:spcAft>
              <a:buClrTx/>
              <a:buSzTx/>
              <a:buFont typeface="+mj-ea"/>
              <a:buAutoNum type="circleNumDbPlain"/>
              <a:tabLst/>
              <a:defRPr/>
            </a:pPr>
            <a:r>
              <a:rPr kumimoji="1" lang="ja-JP" altLang="en-US" sz="2400" b="0" i="0" u="none" strike="noStrike" kern="120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mn-cs"/>
              </a:rPr>
              <a:t>事業開発・拡大のための時間短縮とリスク回避</a:t>
            </a:r>
            <a:endParaRPr kumimoji="1" lang="en-US" altLang="ja-JP" sz="2400" b="0" i="0" u="none" strike="noStrike" kern="120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mn-cs"/>
            </a:endParaRPr>
          </a:p>
          <a:p>
            <a:pPr marL="342900" marR="0" lvl="0" indent="-342900" algn="l" defTabSz="457200" rtl="0" eaLnBrk="1" fontAlgn="auto" latinLnBrk="0" hangingPunct="1">
              <a:lnSpc>
                <a:spcPct val="120000"/>
              </a:lnSpc>
              <a:spcBef>
                <a:spcPts val="600"/>
              </a:spcBef>
              <a:spcAft>
                <a:spcPts val="0"/>
              </a:spcAft>
              <a:buClrTx/>
              <a:buSzTx/>
              <a:buFont typeface="+mj-ea"/>
              <a:buAutoNum type="circleNumDbPlain"/>
              <a:tabLst/>
              <a:defRPr/>
            </a:pPr>
            <a:r>
              <a:rPr kumimoji="1" lang="ja-JP" altLang="en-US" sz="2400" b="0" i="0" u="none" strike="noStrike" kern="120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mn-cs"/>
              </a:rPr>
              <a:t>事業力強化（規模拡大によりスケールメリットの追及）</a:t>
            </a:r>
            <a:endParaRPr kumimoji="1" lang="en-US" altLang="ja-JP" sz="2400" b="0" i="0" u="none" strike="noStrike" kern="120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mn-cs"/>
            </a:endParaRPr>
          </a:p>
          <a:p>
            <a:pPr marL="342900" marR="0" lvl="0" indent="-342900" algn="l" defTabSz="457200" rtl="0" eaLnBrk="1" fontAlgn="auto" latinLnBrk="0" hangingPunct="1">
              <a:lnSpc>
                <a:spcPct val="120000"/>
              </a:lnSpc>
              <a:spcBef>
                <a:spcPts val="600"/>
              </a:spcBef>
              <a:spcAft>
                <a:spcPts val="0"/>
              </a:spcAft>
              <a:buClrTx/>
              <a:buSzTx/>
              <a:buFont typeface="+mj-ea"/>
              <a:buAutoNum type="circleNumDbPlain"/>
              <a:tabLst/>
              <a:defRPr/>
            </a:pPr>
            <a:r>
              <a:rPr kumimoji="1" lang="ja-JP" altLang="en-US" sz="2400" b="0" i="0" u="none" strike="noStrike" kern="120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mn-cs"/>
              </a:rPr>
              <a:t>必要な経営資源の獲得</a:t>
            </a:r>
            <a:endParaRPr kumimoji="1" lang="en-US" altLang="ja-JP" sz="2400" b="0" i="0" u="none" strike="noStrike" kern="120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mn-cs"/>
            </a:endParaRPr>
          </a:p>
          <a:p>
            <a:pPr marL="342900" marR="0" lvl="0" indent="-342900" algn="l" defTabSz="457200" rtl="0" eaLnBrk="1" fontAlgn="auto" latinLnBrk="0" hangingPunct="1">
              <a:lnSpc>
                <a:spcPct val="120000"/>
              </a:lnSpc>
              <a:spcBef>
                <a:spcPts val="600"/>
              </a:spcBef>
              <a:spcAft>
                <a:spcPts val="0"/>
              </a:spcAft>
              <a:buClrTx/>
              <a:buSzTx/>
              <a:buFont typeface="+mj-ea"/>
              <a:buAutoNum type="circleNumDbPlain"/>
              <a:tabLst/>
              <a:defRPr/>
            </a:pPr>
            <a:r>
              <a:rPr kumimoji="1" lang="ja-JP" altLang="en-US" sz="2400" b="0" i="0" u="none" strike="noStrike" kern="120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mn-cs"/>
              </a:rPr>
              <a:t>川上・川下への垂直統合</a:t>
            </a:r>
            <a:endParaRPr kumimoji="1" lang="en-US" altLang="ja-JP" sz="2400" b="0" i="0" u="none" strike="noStrike" kern="120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mn-cs"/>
            </a:endParaRPr>
          </a:p>
          <a:p>
            <a:pPr marL="342900" marR="0" lvl="0" indent="-342900" algn="l" defTabSz="457200" rtl="0" eaLnBrk="1" fontAlgn="auto" latinLnBrk="0" hangingPunct="1">
              <a:lnSpc>
                <a:spcPct val="120000"/>
              </a:lnSpc>
              <a:spcBef>
                <a:spcPts val="600"/>
              </a:spcBef>
              <a:spcAft>
                <a:spcPts val="0"/>
              </a:spcAft>
              <a:buClrTx/>
              <a:buSzTx/>
              <a:buFont typeface="+mj-ea"/>
              <a:buAutoNum type="circleNumDbPlain"/>
              <a:tabLst/>
              <a:defRPr/>
            </a:pPr>
            <a:r>
              <a:rPr kumimoji="1" lang="ja-JP" altLang="en-US" sz="2400" b="0" i="0" u="none" strike="noStrike" kern="120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mn-cs"/>
              </a:rPr>
              <a:t>シナジー効果の創出</a:t>
            </a:r>
            <a:endParaRPr kumimoji="1" lang="en-US" altLang="ja-JP" sz="2400" b="0" i="0" u="none" strike="noStrike" kern="120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mn-cs"/>
            </a:endParaRPr>
          </a:p>
          <a:p>
            <a:pPr marL="342900" marR="0" lvl="0" indent="-342900" algn="l" defTabSz="457200" rtl="0" eaLnBrk="1" fontAlgn="auto" latinLnBrk="0" hangingPunct="1">
              <a:lnSpc>
                <a:spcPct val="120000"/>
              </a:lnSpc>
              <a:spcBef>
                <a:spcPts val="600"/>
              </a:spcBef>
              <a:spcAft>
                <a:spcPts val="0"/>
              </a:spcAft>
              <a:buClrTx/>
              <a:buSzTx/>
              <a:buFont typeface="+mj-ea"/>
              <a:buAutoNum type="circleNumDbPlain"/>
              <a:tabLst/>
              <a:defRPr/>
            </a:pPr>
            <a:r>
              <a:rPr kumimoji="1" lang="ja-JP" altLang="en-US" sz="2400" b="0" i="0" u="none" strike="noStrike" kern="120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mn-cs"/>
              </a:rPr>
              <a:t>新規事業開発を促進</a:t>
            </a:r>
            <a:endParaRPr kumimoji="1" lang="en-US" altLang="ja-JP" sz="2400" b="0" i="0" u="none" strike="noStrike" kern="120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mn-cs"/>
            </a:endParaRPr>
          </a:p>
          <a:p>
            <a:pPr marL="342900" marR="0" lvl="0" indent="-342900" algn="l" defTabSz="457200" rtl="0" eaLnBrk="1" fontAlgn="auto" latinLnBrk="0" hangingPunct="1">
              <a:lnSpc>
                <a:spcPct val="120000"/>
              </a:lnSpc>
              <a:spcBef>
                <a:spcPts val="600"/>
              </a:spcBef>
              <a:spcAft>
                <a:spcPts val="0"/>
              </a:spcAft>
              <a:buClrTx/>
              <a:buSzTx/>
              <a:buFont typeface="+mj-ea"/>
              <a:buAutoNum type="circleNumDbPlain"/>
              <a:tabLst/>
              <a:defRPr/>
            </a:pPr>
            <a:r>
              <a:rPr kumimoji="1" lang="ja-JP" altLang="en-US" sz="2400" b="0" i="0" u="none" strike="noStrike" kern="120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mn-cs"/>
              </a:rPr>
              <a:t>ライバル企業の取り込み</a:t>
            </a:r>
            <a:endParaRPr kumimoji="1" lang="en-US" altLang="ja-JP" sz="2400" b="0" i="0" u="none" strike="noStrike" kern="120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mn-cs"/>
            </a:endParaRPr>
          </a:p>
          <a:p>
            <a:pPr marL="342900" marR="0" lvl="0" indent="-342900" algn="l" defTabSz="457200" rtl="0" eaLnBrk="1" fontAlgn="auto" latinLnBrk="0" hangingPunct="1">
              <a:lnSpc>
                <a:spcPct val="120000"/>
              </a:lnSpc>
              <a:spcBef>
                <a:spcPts val="600"/>
              </a:spcBef>
              <a:spcAft>
                <a:spcPts val="0"/>
              </a:spcAft>
              <a:buClrTx/>
              <a:buSzTx/>
              <a:buFont typeface="+mj-ea"/>
              <a:buAutoNum type="circleNumDbPlain"/>
              <a:tabLst/>
              <a:defRPr/>
            </a:pPr>
            <a:r>
              <a:rPr kumimoji="1" lang="ja-JP" altLang="en-US" sz="2400" b="0" i="0" u="none" strike="noStrike" kern="120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mn-cs"/>
              </a:rPr>
              <a:t>連結ベースでの業績改善・拡大</a:t>
            </a:r>
            <a:endParaRPr kumimoji="1" lang="en-US" altLang="ja-JP" sz="2400" b="0" i="0" u="none" strike="noStrike" kern="120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mn-cs"/>
            </a:endParaRPr>
          </a:p>
          <a:p>
            <a:pPr marL="342900" marR="0" lvl="0" indent="-342900" algn="l" defTabSz="457200" rtl="0" eaLnBrk="1" fontAlgn="auto" latinLnBrk="0" hangingPunct="1">
              <a:lnSpc>
                <a:spcPct val="120000"/>
              </a:lnSpc>
              <a:spcBef>
                <a:spcPts val="600"/>
              </a:spcBef>
              <a:spcAft>
                <a:spcPts val="0"/>
              </a:spcAft>
              <a:buClrTx/>
              <a:buSzTx/>
              <a:buFont typeface="+mj-ea"/>
              <a:buAutoNum type="circleNumDbPlain"/>
              <a:tabLst/>
              <a:defRPr/>
            </a:pPr>
            <a:r>
              <a:rPr kumimoji="1" lang="ja-JP" altLang="en-US" sz="2400" b="0" i="0" u="none" strike="noStrike" kern="120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mn-cs"/>
              </a:rPr>
              <a:t>節税対策</a:t>
            </a:r>
            <a:r>
              <a:rPr kumimoji="1" lang="ja-JP" altLang="en-US" sz="2000" b="0" i="0" u="none" strike="noStrike" kern="120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mn-cs"/>
              </a:rPr>
              <a:t>（赤字企業の買収は連結会計で節税効果を生み出します）</a:t>
            </a:r>
            <a:endParaRPr kumimoji="1" lang="en-US" altLang="ja-JP" sz="2000" b="0" i="0" u="none" strike="noStrike" kern="120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mn-cs"/>
            </a:endParaRPr>
          </a:p>
        </p:txBody>
      </p:sp>
    </p:spTree>
    <p:extLst>
      <p:ext uri="{BB962C8B-B14F-4D97-AF65-F5344CB8AC3E}">
        <p14:creationId xmlns:p14="http://schemas.microsoft.com/office/powerpoint/2010/main" val="26080303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3568" y="476672"/>
            <a:ext cx="8229600" cy="679450"/>
          </a:xfrm>
        </p:spPr>
        <p:txBody>
          <a:bodyPr>
            <a:noAutofit/>
          </a:bodyPr>
          <a:lstStyle/>
          <a:p>
            <a:r>
              <a:rPr kumimoji="1" lang="ja-JP" altLang="en-US" dirty="0">
                <a:solidFill>
                  <a:schemeClr val="tx1"/>
                </a:solidFill>
              </a:rPr>
              <a:t>Ｍ＆Ａのプロセス</a:t>
            </a:r>
            <a:endParaRPr kumimoji="1" lang="ja-JP" altLang="en-US" sz="3200" dirty="0">
              <a:solidFill>
                <a:schemeClr val="tx1"/>
              </a:solidFill>
            </a:endParaRPr>
          </a:p>
        </p:txBody>
      </p:sp>
      <p:sp>
        <p:nvSpPr>
          <p:cNvPr id="3" name="スライド番号プレースホルダー 2"/>
          <p:cNvSpPr>
            <a:spLocks noGrp="1"/>
          </p:cNvSpPr>
          <p:nvPr>
            <p:ph type="sldNum" sz="quarter" idx="12"/>
          </p:nvPr>
        </p:nvSpPr>
        <p:spPr/>
        <p:txBody>
          <a:bodyPr/>
          <a:lstStyle/>
          <a:p>
            <a:fld id="{6F8E6966-F97B-461E-B3B6-5212917A00F6}" type="slidenum">
              <a:rPr kumimoji="1" lang="ja-JP" altLang="en-US" sz="2400" smtClean="0"/>
              <a:t>21</a:t>
            </a:fld>
            <a:endParaRPr kumimoji="1" lang="ja-JP" altLang="en-US" sz="2400" dirty="0"/>
          </a:p>
        </p:txBody>
      </p:sp>
      <p:sp>
        <p:nvSpPr>
          <p:cNvPr id="6" name="テキスト ボックス 5">
            <a:extLst>
              <a:ext uri="{FF2B5EF4-FFF2-40B4-BE49-F238E27FC236}">
                <a16:creationId xmlns:a16="http://schemas.microsoft.com/office/drawing/2014/main" id="{572D1F26-CDE3-4AD6-A370-C9591DFDFD6E}"/>
              </a:ext>
            </a:extLst>
          </p:cNvPr>
          <p:cNvSpPr txBox="1"/>
          <p:nvPr/>
        </p:nvSpPr>
        <p:spPr>
          <a:xfrm>
            <a:off x="1187624" y="1278196"/>
            <a:ext cx="5832648" cy="5033494"/>
          </a:xfrm>
          <a:prstGeom prst="rect">
            <a:avLst/>
          </a:prstGeom>
          <a:noFill/>
        </p:spPr>
        <p:txBody>
          <a:bodyPr wrap="square" rtlCol="0">
            <a:spAutoFit/>
          </a:bodyPr>
          <a:lstStyle/>
          <a:p>
            <a:pPr>
              <a:lnSpc>
                <a:spcPct val="90000"/>
              </a:lnSpc>
              <a:spcBef>
                <a:spcPts val="1000"/>
              </a:spcBef>
              <a:defRPr/>
            </a:pPr>
            <a:r>
              <a:rPr kumimoji="1" lang="ja-JP" altLang="en-US" sz="2400" b="0" i="0" u="none" strike="noStrike" kern="1200" cap="none" spc="0" normalizeH="0" baseline="0" noProof="0" dirty="0">
                <a:ln>
                  <a:noFill/>
                </a:ln>
                <a:solidFill>
                  <a:prstClr val="black"/>
                </a:solidFill>
                <a:effectLst/>
                <a:uLnTx/>
                <a:uFillTx/>
                <a:latin typeface="+mn-ea"/>
                <a:cs typeface="+mn-cs"/>
              </a:rPr>
              <a:t>① </a:t>
            </a:r>
            <a:r>
              <a:rPr kumimoji="1" lang="en-US" altLang="ja-JP" sz="2400" b="0" i="0" u="none" strike="noStrike" kern="1200" cap="none" spc="0" normalizeH="0" baseline="0" noProof="0" dirty="0">
                <a:ln>
                  <a:noFill/>
                </a:ln>
                <a:solidFill>
                  <a:prstClr val="black"/>
                </a:solidFill>
                <a:effectLst/>
                <a:uLnTx/>
                <a:uFillTx/>
                <a:latin typeface="+mn-ea"/>
                <a:cs typeface="+mn-cs"/>
              </a:rPr>
              <a:t>M&amp;A</a:t>
            </a:r>
            <a:r>
              <a:rPr kumimoji="1" lang="ja-JP" altLang="en-US" sz="2400" b="0" i="0" u="none" strike="noStrike" kern="1200" cap="none" spc="0" normalizeH="0" baseline="0" noProof="0" dirty="0">
                <a:ln>
                  <a:noFill/>
                </a:ln>
                <a:solidFill>
                  <a:prstClr val="black"/>
                </a:solidFill>
                <a:effectLst/>
                <a:uLnTx/>
                <a:uFillTx/>
                <a:latin typeface="+mn-ea"/>
                <a:cs typeface="+mn-cs"/>
              </a:rPr>
              <a:t>戦略の策定</a:t>
            </a:r>
            <a:endParaRPr kumimoji="1" lang="en-US" altLang="ja-JP" sz="2400" b="0" i="0" u="none" strike="noStrike" kern="1200" cap="none" spc="0" normalizeH="0" baseline="0" noProof="0" dirty="0">
              <a:ln>
                <a:noFill/>
              </a:ln>
              <a:solidFill>
                <a:prstClr val="black"/>
              </a:solidFill>
              <a:effectLst/>
              <a:uLnTx/>
              <a:uFillTx/>
              <a:latin typeface="+mn-ea"/>
              <a:cs typeface="+mn-cs"/>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1" lang="ja-JP" altLang="en-US" sz="2400" b="0" i="0" u="none" strike="noStrike" kern="1200" cap="none" spc="0" normalizeH="0" baseline="0" noProof="0" dirty="0">
                <a:ln>
                  <a:noFill/>
                </a:ln>
                <a:solidFill>
                  <a:prstClr val="black"/>
                </a:solidFill>
                <a:effectLst/>
                <a:uLnTx/>
                <a:uFillTx/>
                <a:latin typeface="+mn-ea"/>
                <a:cs typeface="+mn-cs"/>
              </a:rPr>
              <a:t>② </a:t>
            </a:r>
            <a:r>
              <a:rPr kumimoji="1" lang="en-US" altLang="ja-JP" sz="2400" b="0" i="0" u="none" strike="noStrike" kern="1200" cap="none" spc="0" normalizeH="0" baseline="0" noProof="0" dirty="0">
                <a:ln>
                  <a:noFill/>
                </a:ln>
                <a:solidFill>
                  <a:prstClr val="black"/>
                </a:solidFill>
                <a:effectLst/>
                <a:uLnTx/>
                <a:uFillTx/>
                <a:latin typeface="+mn-ea"/>
                <a:cs typeface="+mn-cs"/>
              </a:rPr>
              <a:t>M&amp;A</a:t>
            </a:r>
            <a:r>
              <a:rPr kumimoji="1" lang="ja-JP" altLang="en-US" sz="2400" b="0" i="0" u="none" strike="noStrike" kern="1200" cap="none" spc="0" normalizeH="0" baseline="0" noProof="0" dirty="0">
                <a:ln>
                  <a:noFill/>
                </a:ln>
                <a:solidFill>
                  <a:prstClr val="black"/>
                </a:solidFill>
                <a:effectLst/>
                <a:uLnTx/>
                <a:uFillTx/>
                <a:latin typeface="+mn-ea"/>
                <a:cs typeface="+mn-cs"/>
              </a:rPr>
              <a:t>チームの編成</a:t>
            </a:r>
            <a:endParaRPr kumimoji="1" lang="en-US" altLang="ja-JP" sz="2400" b="0" i="0" u="none" strike="noStrike" kern="1200" cap="none" spc="0" normalizeH="0" baseline="0" noProof="0" dirty="0">
              <a:ln>
                <a:noFill/>
              </a:ln>
              <a:solidFill>
                <a:prstClr val="black"/>
              </a:solidFill>
              <a:effectLst/>
              <a:uLnTx/>
              <a:uFillTx/>
              <a:latin typeface="+mn-ea"/>
              <a:cs typeface="+mn-cs"/>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1" lang="ja-JP" altLang="en-US" sz="2400" b="0" i="0" u="none" strike="noStrike" kern="1200" cap="none" spc="0" normalizeH="0" baseline="0" noProof="0" dirty="0">
                <a:ln>
                  <a:noFill/>
                </a:ln>
                <a:solidFill>
                  <a:prstClr val="black"/>
                </a:solidFill>
                <a:effectLst/>
                <a:uLnTx/>
                <a:uFillTx/>
                <a:latin typeface="+mn-ea"/>
                <a:cs typeface="+mn-cs"/>
              </a:rPr>
              <a:t>③ 候補企業の選定・打診</a:t>
            </a:r>
            <a:endParaRPr kumimoji="1" lang="en-US" altLang="ja-JP" sz="2400" b="0" i="0" u="none" strike="noStrike" kern="1200" cap="none" spc="0" normalizeH="0" baseline="0" noProof="0" dirty="0">
              <a:ln>
                <a:noFill/>
              </a:ln>
              <a:solidFill>
                <a:prstClr val="black"/>
              </a:solidFill>
              <a:effectLst/>
              <a:uLnTx/>
              <a:uFillTx/>
              <a:latin typeface="+mn-ea"/>
              <a:cs typeface="+mn-cs"/>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1" lang="ja-JP" altLang="en-US" sz="2400" b="0" i="0" u="none" strike="noStrike" kern="1200" cap="none" spc="0" normalizeH="0" baseline="0" noProof="0" dirty="0">
                <a:ln>
                  <a:noFill/>
                </a:ln>
                <a:solidFill>
                  <a:prstClr val="black"/>
                </a:solidFill>
                <a:effectLst/>
                <a:uLnTx/>
                <a:uFillTx/>
                <a:latin typeface="+mn-ea"/>
                <a:cs typeface="+mn-cs"/>
              </a:rPr>
              <a:t>④ 秘密保持契約書締結</a:t>
            </a:r>
            <a:endParaRPr kumimoji="1" lang="en-US" altLang="ja-JP" sz="2400" b="0" i="0" u="none" strike="noStrike" kern="1200" cap="none" spc="0" normalizeH="0" baseline="0" noProof="0" dirty="0">
              <a:ln>
                <a:noFill/>
              </a:ln>
              <a:solidFill>
                <a:prstClr val="black"/>
              </a:solidFill>
              <a:effectLst/>
              <a:uLnTx/>
              <a:uFillTx/>
              <a:latin typeface="+mn-ea"/>
              <a:cs typeface="+mn-cs"/>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1" lang="ja-JP" altLang="en-US" sz="2400" b="0" i="0" u="none" strike="noStrike" kern="1200" cap="none" spc="0" normalizeH="0" baseline="0" noProof="0" dirty="0">
                <a:ln>
                  <a:noFill/>
                </a:ln>
                <a:solidFill>
                  <a:prstClr val="black"/>
                </a:solidFill>
                <a:effectLst/>
                <a:uLnTx/>
                <a:uFillTx/>
                <a:latin typeface="+mn-ea"/>
                <a:cs typeface="+mn-cs"/>
              </a:rPr>
              <a:t>⑤ 事前契約交渉（入札）</a:t>
            </a:r>
            <a:endParaRPr kumimoji="1" lang="en-US" altLang="ja-JP" sz="2400" b="0" i="0" u="none" strike="noStrike" kern="1200" cap="none" spc="0" normalizeH="0" baseline="0" noProof="0" dirty="0">
              <a:ln>
                <a:noFill/>
              </a:ln>
              <a:solidFill>
                <a:prstClr val="black"/>
              </a:solidFill>
              <a:effectLst/>
              <a:uLnTx/>
              <a:uFillTx/>
              <a:latin typeface="+mn-ea"/>
              <a:cs typeface="+mn-cs"/>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1" lang="ja-JP" altLang="en-US" sz="2400" b="0" i="0" u="none" strike="noStrike" kern="1200" cap="none" spc="0" normalizeH="0" baseline="0" noProof="0" dirty="0">
                <a:ln>
                  <a:noFill/>
                </a:ln>
                <a:solidFill>
                  <a:prstClr val="black"/>
                </a:solidFill>
                <a:effectLst/>
                <a:uLnTx/>
                <a:uFillTx/>
                <a:latin typeface="+mn-ea"/>
                <a:cs typeface="+mn-cs"/>
              </a:rPr>
              <a:t>⑥ 基本合意書締結</a:t>
            </a:r>
            <a:endParaRPr kumimoji="1" lang="en-US" altLang="ja-JP" sz="2400" b="0" i="0" u="none" strike="noStrike" kern="1200" cap="none" spc="0" normalizeH="0" baseline="0" noProof="0" dirty="0">
              <a:ln>
                <a:noFill/>
              </a:ln>
              <a:solidFill>
                <a:prstClr val="black"/>
              </a:solidFill>
              <a:effectLst/>
              <a:uLnTx/>
              <a:uFillTx/>
              <a:latin typeface="+mn-ea"/>
              <a:cs typeface="+mn-cs"/>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1" lang="ja-JP" altLang="en-US" sz="2400" b="0" i="0" u="none" strike="noStrike" kern="1200" cap="none" spc="0" normalizeH="0" baseline="0" noProof="0" dirty="0">
                <a:ln>
                  <a:noFill/>
                </a:ln>
                <a:solidFill>
                  <a:prstClr val="black"/>
                </a:solidFill>
                <a:effectLst/>
                <a:uLnTx/>
                <a:uFillTx/>
                <a:latin typeface="+mn-ea"/>
                <a:cs typeface="+mn-cs"/>
              </a:rPr>
              <a:t>⑦ デューデリジェンス（買収監査）</a:t>
            </a:r>
            <a:endParaRPr kumimoji="1" lang="en-US" altLang="ja-JP" sz="2400" b="0" i="0" u="none" strike="noStrike" kern="1200" cap="none" spc="0" normalizeH="0" baseline="0" noProof="0" dirty="0">
              <a:ln>
                <a:noFill/>
              </a:ln>
              <a:solidFill>
                <a:prstClr val="black"/>
              </a:solidFill>
              <a:effectLst/>
              <a:uLnTx/>
              <a:uFillTx/>
              <a:latin typeface="+mn-ea"/>
              <a:cs typeface="+mn-cs"/>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1" lang="ja-JP" altLang="en-US" sz="2400" b="0" i="0" u="none" strike="noStrike" kern="1200" cap="none" spc="0" normalizeH="0" baseline="0" noProof="0" dirty="0">
                <a:ln>
                  <a:noFill/>
                </a:ln>
                <a:solidFill>
                  <a:prstClr val="black"/>
                </a:solidFill>
                <a:effectLst/>
                <a:uLnTx/>
                <a:uFillTx/>
                <a:latin typeface="+mn-ea"/>
                <a:cs typeface="+mn-cs"/>
              </a:rPr>
              <a:t>⑧ 最終契約交渉</a:t>
            </a:r>
            <a:endParaRPr kumimoji="1" lang="en-US" altLang="ja-JP" sz="2400" b="0" i="0" u="none" strike="noStrike" kern="1200" cap="none" spc="0" normalizeH="0" baseline="0" noProof="0" dirty="0">
              <a:ln>
                <a:noFill/>
              </a:ln>
              <a:solidFill>
                <a:prstClr val="black"/>
              </a:solidFill>
              <a:effectLst/>
              <a:uLnTx/>
              <a:uFillTx/>
              <a:latin typeface="+mn-ea"/>
              <a:cs typeface="+mn-cs"/>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1" lang="ja-JP" altLang="en-US" sz="2400" b="0" i="0" u="none" strike="noStrike" kern="1200" cap="none" spc="0" normalizeH="0" baseline="0" noProof="0" dirty="0">
                <a:ln>
                  <a:noFill/>
                </a:ln>
                <a:solidFill>
                  <a:prstClr val="black"/>
                </a:solidFill>
                <a:effectLst/>
                <a:uLnTx/>
                <a:uFillTx/>
                <a:latin typeface="+mn-ea"/>
                <a:cs typeface="+mn-cs"/>
              </a:rPr>
              <a:t>⑨ 株式譲渡契約書締結</a:t>
            </a:r>
            <a:endParaRPr kumimoji="1" lang="en-US" altLang="ja-JP" sz="2400" b="0" i="0" u="none" strike="noStrike" kern="1200" cap="none" spc="0" normalizeH="0" baseline="0" noProof="0" dirty="0">
              <a:ln>
                <a:noFill/>
              </a:ln>
              <a:solidFill>
                <a:prstClr val="black"/>
              </a:solidFill>
              <a:effectLst/>
              <a:uLnTx/>
              <a:uFillTx/>
              <a:latin typeface="+mn-ea"/>
              <a:cs typeface="+mn-cs"/>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1" lang="ja-JP" altLang="en-US" sz="2400" b="0" i="0" u="none" strike="noStrike" kern="1200" cap="none" spc="0" normalizeH="0" baseline="0" noProof="0" dirty="0">
                <a:ln>
                  <a:noFill/>
                </a:ln>
                <a:solidFill>
                  <a:prstClr val="black"/>
                </a:solidFill>
                <a:effectLst/>
                <a:uLnTx/>
                <a:uFillTx/>
                <a:latin typeface="+mn-ea"/>
                <a:cs typeface="+mn-cs"/>
              </a:rPr>
              <a:t>⑩ クロージング（契約の実行）</a:t>
            </a:r>
            <a:endParaRPr kumimoji="1" lang="en-US" altLang="ja-JP" sz="2400" b="0" i="0" u="none" strike="noStrike" kern="1200" cap="none" spc="0" normalizeH="0" baseline="0" noProof="0" dirty="0">
              <a:ln>
                <a:noFill/>
              </a:ln>
              <a:solidFill>
                <a:prstClr val="black"/>
              </a:solidFill>
              <a:effectLst/>
              <a:uLnTx/>
              <a:uFillTx/>
              <a:latin typeface="+mn-ea"/>
              <a:cs typeface="+mn-cs"/>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1" lang="ja-JP" altLang="en-US" sz="2400" b="0" i="0" u="none" strike="noStrike" kern="1200" cap="none" spc="0" normalizeH="0" baseline="0" noProof="0" dirty="0">
                <a:ln>
                  <a:noFill/>
                </a:ln>
                <a:solidFill>
                  <a:prstClr val="black"/>
                </a:solidFill>
                <a:effectLst/>
                <a:uLnTx/>
                <a:uFillTx/>
                <a:latin typeface="+mn-ea"/>
                <a:cs typeface="+mn-cs"/>
              </a:rPr>
              <a:t>⑪ </a:t>
            </a:r>
            <a:r>
              <a:rPr kumimoji="1" lang="en-US" altLang="ja-JP" sz="2400" b="0" i="0" u="none" strike="noStrike" kern="1200" cap="none" spc="0" normalizeH="0" baseline="0" noProof="0" dirty="0">
                <a:ln>
                  <a:noFill/>
                </a:ln>
                <a:solidFill>
                  <a:prstClr val="black"/>
                </a:solidFill>
                <a:effectLst/>
                <a:uLnTx/>
                <a:uFillTx/>
                <a:latin typeface="+mn-ea"/>
                <a:cs typeface="+mn-cs"/>
              </a:rPr>
              <a:t>PMI</a:t>
            </a:r>
            <a:r>
              <a:rPr kumimoji="1" lang="ja-JP" altLang="en-US" sz="2400" b="0" i="0" u="none" strike="noStrike" kern="1200" cap="none" spc="0" normalizeH="0" baseline="0" noProof="0" dirty="0">
                <a:ln>
                  <a:noFill/>
                </a:ln>
                <a:solidFill>
                  <a:prstClr val="black"/>
                </a:solidFill>
                <a:effectLst/>
                <a:uLnTx/>
                <a:uFillTx/>
                <a:latin typeface="+mn-ea"/>
                <a:cs typeface="+mn-cs"/>
              </a:rPr>
              <a:t>（企業統合）</a:t>
            </a:r>
          </a:p>
        </p:txBody>
      </p:sp>
    </p:spTree>
    <p:extLst>
      <p:ext uri="{BB962C8B-B14F-4D97-AF65-F5344CB8AC3E}">
        <p14:creationId xmlns:p14="http://schemas.microsoft.com/office/powerpoint/2010/main" val="39762165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wipe(down)">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wipe(down)">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wipe(down)">
                                      <p:cBhvr>
                                        <p:cTn id="17" dur="50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wipe(down)">
                                      <p:cBhvr>
                                        <p:cTn id="22" dur="500"/>
                                        <p:tgtEl>
                                          <p:spTgt spid="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nodeType="clickEffect">
                                  <p:stCondLst>
                                    <p:cond delay="0"/>
                                  </p:stCondLst>
                                  <p:childTnLst>
                                    <p:set>
                                      <p:cBhvr>
                                        <p:cTn id="26" dur="1" fill="hold">
                                          <p:stCondLst>
                                            <p:cond delay="0"/>
                                          </p:stCondLst>
                                        </p:cTn>
                                        <p:tgtEl>
                                          <p:spTgt spid="6">
                                            <p:txEl>
                                              <p:pRg st="4" end="4"/>
                                            </p:txEl>
                                          </p:spTgt>
                                        </p:tgtEl>
                                        <p:attrNameLst>
                                          <p:attrName>style.visibility</p:attrName>
                                        </p:attrNameLst>
                                      </p:cBhvr>
                                      <p:to>
                                        <p:strVal val="visible"/>
                                      </p:to>
                                    </p:set>
                                    <p:animEffect transition="in" filter="wipe(down)">
                                      <p:cBhvr>
                                        <p:cTn id="27" dur="500"/>
                                        <p:tgtEl>
                                          <p:spTgt spid="6">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nodeType="clickEffect">
                                  <p:stCondLst>
                                    <p:cond delay="0"/>
                                  </p:stCondLst>
                                  <p:childTnLst>
                                    <p:set>
                                      <p:cBhvr>
                                        <p:cTn id="31" dur="1" fill="hold">
                                          <p:stCondLst>
                                            <p:cond delay="0"/>
                                          </p:stCondLst>
                                        </p:cTn>
                                        <p:tgtEl>
                                          <p:spTgt spid="6">
                                            <p:txEl>
                                              <p:pRg st="5" end="5"/>
                                            </p:txEl>
                                          </p:spTgt>
                                        </p:tgtEl>
                                        <p:attrNameLst>
                                          <p:attrName>style.visibility</p:attrName>
                                        </p:attrNameLst>
                                      </p:cBhvr>
                                      <p:to>
                                        <p:strVal val="visible"/>
                                      </p:to>
                                    </p:set>
                                    <p:animEffect transition="in" filter="wipe(down)">
                                      <p:cBhvr>
                                        <p:cTn id="32" dur="500"/>
                                        <p:tgtEl>
                                          <p:spTgt spid="6">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nodeType="clickEffect">
                                  <p:stCondLst>
                                    <p:cond delay="0"/>
                                  </p:stCondLst>
                                  <p:childTnLst>
                                    <p:set>
                                      <p:cBhvr>
                                        <p:cTn id="36" dur="1" fill="hold">
                                          <p:stCondLst>
                                            <p:cond delay="0"/>
                                          </p:stCondLst>
                                        </p:cTn>
                                        <p:tgtEl>
                                          <p:spTgt spid="6">
                                            <p:txEl>
                                              <p:pRg st="6" end="6"/>
                                            </p:txEl>
                                          </p:spTgt>
                                        </p:tgtEl>
                                        <p:attrNameLst>
                                          <p:attrName>style.visibility</p:attrName>
                                        </p:attrNameLst>
                                      </p:cBhvr>
                                      <p:to>
                                        <p:strVal val="visible"/>
                                      </p:to>
                                    </p:set>
                                    <p:animEffect transition="in" filter="wipe(down)">
                                      <p:cBhvr>
                                        <p:cTn id="37" dur="500"/>
                                        <p:tgtEl>
                                          <p:spTgt spid="6">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nodeType="clickEffect">
                                  <p:stCondLst>
                                    <p:cond delay="0"/>
                                  </p:stCondLst>
                                  <p:childTnLst>
                                    <p:set>
                                      <p:cBhvr>
                                        <p:cTn id="41" dur="1" fill="hold">
                                          <p:stCondLst>
                                            <p:cond delay="0"/>
                                          </p:stCondLst>
                                        </p:cTn>
                                        <p:tgtEl>
                                          <p:spTgt spid="6">
                                            <p:txEl>
                                              <p:pRg st="7" end="7"/>
                                            </p:txEl>
                                          </p:spTgt>
                                        </p:tgtEl>
                                        <p:attrNameLst>
                                          <p:attrName>style.visibility</p:attrName>
                                        </p:attrNameLst>
                                      </p:cBhvr>
                                      <p:to>
                                        <p:strVal val="visible"/>
                                      </p:to>
                                    </p:set>
                                    <p:animEffect transition="in" filter="wipe(down)">
                                      <p:cBhvr>
                                        <p:cTn id="42" dur="500"/>
                                        <p:tgtEl>
                                          <p:spTgt spid="6">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4" fill="hold" nodeType="clickEffect">
                                  <p:stCondLst>
                                    <p:cond delay="0"/>
                                  </p:stCondLst>
                                  <p:childTnLst>
                                    <p:set>
                                      <p:cBhvr>
                                        <p:cTn id="46" dur="1" fill="hold">
                                          <p:stCondLst>
                                            <p:cond delay="0"/>
                                          </p:stCondLst>
                                        </p:cTn>
                                        <p:tgtEl>
                                          <p:spTgt spid="6">
                                            <p:txEl>
                                              <p:pRg st="8" end="8"/>
                                            </p:txEl>
                                          </p:spTgt>
                                        </p:tgtEl>
                                        <p:attrNameLst>
                                          <p:attrName>style.visibility</p:attrName>
                                        </p:attrNameLst>
                                      </p:cBhvr>
                                      <p:to>
                                        <p:strVal val="visible"/>
                                      </p:to>
                                    </p:set>
                                    <p:animEffect transition="in" filter="wipe(down)">
                                      <p:cBhvr>
                                        <p:cTn id="47" dur="500"/>
                                        <p:tgtEl>
                                          <p:spTgt spid="6">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4" fill="hold" nodeType="clickEffect">
                                  <p:stCondLst>
                                    <p:cond delay="0"/>
                                  </p:stCondLst>
                                  <p:childTnLst>
                                    <p:set>
                                      <p:cBhvr>
                                        <p:cTn id="51" dur="1" fill="hold">
                                          <p:stCondLst>
                                            <p:cond delay="0"/>
                                          </p:stCondLst>
                                        </p:cTn>
                                        <p:tgtEl>
                                          <p:spTgt spid="6">
                                            <p:txEl>
                                              <p:pRg st="9" end="9"/>
                                            </p:txEl>
                                          </p:spTgt>
                                        </p:tgtEl>
                                        <p:attrNameLst>
                                          <p:attrName>style.visibility</p:attrName>
                                        </p:attrNameLst>
                                      </p:cBhvr>
                                      <p:to>
                                        <p:strVal val="visible"/>
                                      </p:to>
                                    </p:set>
                                    <p:animEffect transition="in" filter="wipe(down)">
                                      <p:cBhvr>
                                        <p:cTn id="52" dur="500"/>
                                        <p:tgtEl>
                                          <p:spTgt spid="6">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4" fill="hold" nodeType="clickEffect">
                                  <p:stCondLst>
                                    <p:cond delay="0"/>
                                  </p:stCondLst>
                                  <p:childTnLst>
                                    <p:set>
                                      <p:cBhvr>
                                        <p:cTn id="56" dur="1" fill="hold">
                                          <p:stCondLst>
                                            <p:cond delay="0"/>
                                          </p:stCondLst>
                                        </p:cTn>
                                        <p:tgtEl>
                                          <p:spTgt spid="6">
                                            <p:txEl>
                                              <p:pRg st="10" end="10"/>
                                            </p:txEl>
                                          </p:spTgt>
                                        </p:tgtEl>
                                        <p:attrNameLst>
                                          <p:attrName>style.visibility</p:attrName>
                                        </p:attrNameLst>
                                      </p:cBhvr>
                                      <p:to>
                                        <p:strVal val="visible"/>
                                      </p:to>
                                    </p:set>
                                    <p:animEffect transition="in" filter="wipe(down)">
                                      <p:cBhvr>
                                        <p:cTn id="57" dur="500"/>
                                        <p:tgtEl>
                                          <p:spTgt spid="6">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B5464F0-96C7-03E3-CE5F-848215BD62E4}"/>
              </a:ext>
            </a:extLst>
          </p:cNvPr>
          <p:cNvSpPr>
            <a:spLocks noGrp="1"/>
          </p:cNvSpPr>
          <p:nvPr>
            <p:ph type="title"/>
          </p:nvPr>
        </p:nvSpPr>
        <p:spPr/>
        <p:txBody>
          <a:bodyPr>
            <a:normAutofit/>
          </a:bodyPr>
          <a:lstStyle/>
          <a:p>
            <a:r>
              <a:rPr kumimoji="1" lang="ja-JP" altLang="en-US" dirty="0">
                <a:solidFill>
                  <a:schemeClr val="tx1"/>
                </a:solidFill>
              </a:rPr>
              <a:t>買収する株式比率</a:t>
            </a:r>
          </a:p>
        </p:txBody>
      </p:sp>
      <p:sp>
        <p:nvSpPr>
          <p:cNvPr id="3" name="スライド番号プレースホルダー 2">
            <a:extLst>
              <a:ext uri="{FF2B5EF4-FFF2-40B4-BE49-F238E27FC236}">
                <a16:creationId xmlns:a16="http://schemas.microsoft.com/office/drawing/2014/main" id="{35F0FB83-5901-1B59-FEA5-2399E50E0CC9}"/>
              </a:ext>
            </a:extLst>
          </p:cNvPr>
          <p:cNvSpPr>
            <a:spLocks noGrp="1"/>
          </p:cNvSpPr>
          <p:nvPr>
            <p:ph type="sldNum" sz="quarter" idx="12"/>
          </p:nvPr>
        </p:nvSpPr>
        <p:spPr/>
        <p:txBody>
          <a:bodyPr/>
          <a:lstStyle/>
          <a:p>
            <a:fld id="{6F8E6966-F97B-461E-B3B6-5212917A00F6}" type="slidenum">
              <a:rPr kumimoji="1" lang="ja-JP" altLang="en-US" sz="2400" smtClean="0"/>
              <a:t>22</a:t>
            </a:fld>
            <a:endParaRPr kumimoji="1" lang="ja-JP" altLang="en-US" sz="2400" dirty="0"/>
          </a:p>
        </p:txBody>
      </p:sp>
      <p:sp>
        <p:nvSpPr>
          <p:cNvPr id="4" name="四角形: 角を丸くする 3">
            <a:extLst>
              <a:ext uri="{FF2B5EF4-FFF2-40B4-BE49-F238E27FC236}">
                <a16:creationId xmlns:a16="http://schemas.microsoft.com/office/drawing/2014/main" id="{29632829-6881-D36B-8B9A-F107DA914FB8}"/>
              </a:ext>
            </a:extLst>
          </p:cNvPr>
          <p:cNvSpPr/>
          <p:nvPr/>
        </p:nvSpPr>
        <p:spPr>
          <a:xfrm>
            <a:off x="913714" y="2604133"/>
            <a:ext cx="2160240" cy="936104"/>
          </a:xfrm>
          <a:prstGeom prst="roundRect">
            <a:avLst/>
          </a:prstGeom>
          <a:solidFill>
            <a:srgbClr val="FFFFC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3200" dirty="0">
                <a:solidFill>
                  <a:schemeClr val="tx1"/>
                </a:solidFill>
              </a:rPr>
              <a:t>Ｍ＆Ａ</a:t>
            </a:r>
          </a:p>
        </p:txBody>
      </p:sp>
      <p:sp>
        <p:nvSpPr>
          <p:cNvPr id="5" name="四角形: 角を丸くする 4">
            <a:extLst>
              <a:ext uri="{FF2B5EF4-FFF2-40B4-BE49-F238E27FC236}">
                <a16:creationId xmlns:a16="http://schemas.microsoft.com/office/drawing/2014/main" id="{DE5F03DB-B378-06F2-00BF-13B034BFE6CE}"/>
              </a:ext>
            </a:extLst>
          </p:cNvPr>
          <p:cNvSpPr/>
          <p:nvPr/>
        </p:nvSpPr>
        <p:spPr>
          <a:xfrm>
            <a:off x="3563888" y="1664804"/>
            <a:ext cx="4320480" cy="1152128"/>
          </a:xfrm>
          <a:prstGeom prst="roundRect">
            <a:avLst/>
          </a:prstGeom>
          <a:solidFill>
            <a:srgbClr val="CCFFFF"/>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sz="3200" dirty="0">
                <a:solidFill>
                  <a:schemeClr val="tx1"/>
                </a:solidFill>
              </a:rPr>
              <a:t>完全買収</a:t>
            </a:r>
            <a:r>
              <a:rPr kumimoji="1" lang="ja-JP" altLang="en-US" sz="3200" dirty="0">
                <a:solidFill>
                  <a:schemeClr val="tx1"/>
                </a:solidFill>
              </a:rPr>
              <a:t>（</a:t>
            </a:r>
            <a:r>
              <a:rPr kumimoji="1" lang="en-US" altLang="ja-JP" sz="3200" dirty="0">
                <a:solidFill>
                  <a:schemeClr val="tx1"/>
                </a:solidFill>
              </a:rPr>
              <a:t>100%</a:t>
            </a:r>
            <a:r>
              <a:rPr kumimoji="1" lang="ja-JP" altLang="en-US" sz="3200" dirty="0">
                <a:solidFill>
                  <a:schemeClr val="tx1"/>
                </a:solidFill>
              </a:rPr>
              <a:t>買収）</a:t>
            </a:r>
          </a:p>
        </p:txBody>
      </p:sp>
      <p:sp>
        <p:nvSpPr>
          <p:cNvPr id="6" name="四角形: 角を丸くする 5">
            <a:extLst>
              <a:ext uri="{FF2B5EF4-FFF2-40B4-BE49-F238E27FC236}">
                <a16:creationId xmlns:a16="http://schemas.microsoft.com/office/drawing/2014/main" id="{EE7508A8-2BC5-D0B3-E0C0-CE0238736238}"/>
              </a:ext>
            </a:extLst>
          </p:cNvPr>
          <p:cNvSpPr/>
          <p:nvPr/>
        </p:nvSpPr>
        <p:spPr>
          <a:xfrm>
            <a:off x="3563888" y="3429000"/>
            <a:ext cx="4320480" cy="1152128"/>
          </a:xfrm>
          <a:prstGeom prst="roundRect">
            <a:avLst/>
          </a:prstGeom>
          <a:solidFill>
            <a:srgbClr val="CCFFC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3200" dirty="0">
                <a:solidFill>
                  <a:schemeClr val="tx1"/>
                </a:solidFill>
              </a:rPr>
              <a:t>部分買収</a:t>
            </a:r>
            <a:r>
              <a:rPr kumimoji="1" lang="ja-JP" altLang="en-US" sz="2800" dirty="0">
                <a:solidFill>
                  <a:schemeClr val="tx1"/>
                </a:solidFill>
              </a:rPr>
              <a:t>（含資本提携）</a:t>
            </a:r>
          </a:p>
        </p:txBody>
      </p:sp>
      <p:sp>
        <p:nvSpPr>
          <p:cNvPr id="7" name="左中かっこ 6">
            <a:extLst>
              <a:ext uri="{FF2B5EF4-FFF2-40B4-BE49-F238E27FC236}">
                <a16:creationId xmlns:a16="http://schemas.microsoft.com/office/drawing/2014/main" id="{BB2CB10C-8511-B7BF-7B5D-9D8ADC8AF321}"/>
              </a:ext>
            </a:extLst>
          </p:cNvPr>
          <p:cNvSpPr/>
          <p:nvPr/>
        </p:nvSpPr>
        <p:spPr>
          <a:xfrm>
            <a:off x="3145962" y="2240868"/>
            <a:ext cx="311383" cy="1764196"/>
          </a:xfrm>
          <a:prstGeom prst="leftBrace">
            <a:avLst/>
          </a:prstGeom>
          <a:ln w="57150">
            <a:solidFill>
              <a:srgbClr val="000099"/>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8" name="フローチャート: 処理 7">
            <a:extLst>
              <a:ext uri="{FF2B5EF4-FFF2-40B4-BE49-F238E27FC236}">
                <a16:creationId xmlns:a16="http://schemas.microsoft.com/office/drawing/2014/main" id="{9830FA79-8641-921C-648B-98CB445B6C63}"/>
              </a:ext>
            </a:extLst>
          </p:cNvPr>
          <p:cNvSpPr/>
          <p:nvPr/>
        </p:nvSpPr>
        <p:spPr>
          <a:xfrm>
            <a:off x="1115616" y="5019625"/>
            <a:ext cx="6768752" cy="1119723"/>
          </a:xfrm>
          <a:prstGeom prst="flowChartProcess">
            <a:avLst/>
          </a:prstGeom>
          <a:solidFill>
            <a:schemeClr val="bg1"/>
          </a:solidFill>
          <a:ln>
            <a:solidFill>
              <a:srgbClr val="00009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nSpc>
                <a:spcPct val="110000"/>
              </a:lnSpc>
            </a:pPr>
            <a:r>
              <a:rPr kumimoji="1" lang="ja-JP" altLang="en-US" sz="2400" dirty="0">
                <a:solidFill>
                  <a:schemeClr val="tx1"/>
                </a:solidFill>
              </a:rPr>
              <a:t>資本提携など株式の部分買収（売却）であっても、取引のプロセスは基本的に</a:t>
            </a:r>
            <a:r>
              <a:rPr kumimoji="1" lang="en-US" altLang="ja-JP" sz="2400" dirty="0">
                <a:solidFill>
                  <a:schemeClr val="tx1"/>
                </a:solidFill>
              </a:rPr>
              <a:t>M&amp;A</a:t>
            </a:r>
            <a:r>
              <a:rPr kumimoji="1" lang="ja-JP" altLang="en-US" sz="2400" dirty="0">
                <a:solidFill>
                  <a:schemeClr val="tx1"/>
                </a:solidFill>
              </a:rPr>
              <a:t>の場合と同じ</a:t>
            </a:r>
          </a:p>
        </p:txBody>
      </p:sp>
    </p:spTree>
    <p:extLst>
      <p:ext uri="{BB962C8B-B14F-4D97-AF65-F5344CB8AC3E}">
        <p14:creationId xmlns:p14="http://schemas.microsoft.com/office/powerpoint/2010/main" val="37867934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randombar(horizontal)">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16"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p:cTn id="12" dur="500" fill="hold"/>
                                        <p:tgtEl>
                                          <p:spTgt spid="5"/>
                                        </p:tgtEl>
                                        <p:attrNameLst>
                                          <p:attrName>ppt_w</p:attrName>
                                        </p:attrNameLst>
                                      </p:cBhvr>
                                      <p:tavLst>
                                        <p:tav tm="0">
                                          <p:val>
                                            <p:fltVal val="0"/>
                                          </p:val>
                                        </p:tav>
                                        <p:tav tm="100000">
                                          <p:val>
                                            <p:strVal val="#ppt_w"/>
                                          </p:val>
                                        </p:tav>
                                      </p:tavLst>
                                    </p:anim>
                                    <p:anim calcmode="lin" valueType="num">
                                      <p:cBhvr>
                                        <p:cTn id="13" dur="500" fill="hold"/>
                                        <p:tgtEl>
                                          <p:spTgt spid="5"/>
                                        </p:tgtEl>
                                        <p:attrNameLst>
                                          <p:attrName>ppt_h</p:attrName>
                                        </p:attrNameLst>
                                      </p:cBhvr>
                                      <p:tavLst>
                                        <p:tav tm="0">
                                          <p:val>
                                            <p:fltVal val="0"/>
                                          </p:val>
                                        </p:tav>
                                        <p:tav tm="100000">
                                          <p:val>
                                            <p:strVal val="#ppt_h"/>
                                          </p:val>
                                        </p:tav>
                                      </p:tavLst>
                                    </p:anim>
                                    <p:animEffect transition="in" filter="fade">
                                      <p:cBhvr>
                                        <p:cTn id="14" dur="500"/>
                                        <p:tgtEl>
                                          <p:spTgt spid="5"/>
                                        </p:tgtEl>
                                      </p:cBhvr>
                                    </p:animEffect>
                                  </p:childTnLst>
                                </p:cTn>
                              </p:par>
                            </p:childTnLst>
                          </p:cTn>
                        </p:par>
                      </p:childTnLst>
                    </p:cTn>
                  </p:par>
                  <p:par>
                    <p:cTn id="15" fill="hold">
                      <p:stCondLst>
                        <p:cond delay="indefinite"/>
                      </p:stCondLst>
                      <p:childTnLst>
                        <p:par>
                          <p:cTn id="16" fill="hold">
                            <p:stCondLst>
                              <p:cond delay="0"/>
                            </p:stCondLst>
                            <p:childTnLst>
                              <p:par>
                                <p:cTn id="17" presetID="53" presetClass="entr" presetSubtype="16"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p:cTn id="19" dur="500" fill="hold"/>
                                        <p:tgtEl>
                                          <p:spTgt spid="6"/>
                                        </p:tgtEl>
                                        <p:attrNameLst>
                                          <p:attrName>ppt_w</p:attrName>
                                        </p:attrNameLst>
                                      </p:cBhvr>
                                      <p:tavLst>
                                        <p:tav tm="0">
                                          <p:val>
                                            <p:fltVal val="0"/>
                                          </p:val>
                                        </p:tav>
                                        <p:tav tm="100000">
                                          <p:val>
                                            <p:strVal val="#ppt_w"/>
                                          </p:val>
                                        </p:tav>
                                      </p:tavLst>
                                    </p:anim>
                                    <p:anim calcmode="lin" valueType="num">
                                      <p:cBhvr>
                                        <p:cTn id="20" dur="500" fill="hold"/>
                                        <p:tgtEl>
                                          <p:spTgt spid="6"/>
                                        </p:tgtEl>
                                        <p:attrNameLst>
                                          <p:attrName>ppt_h</p:attrName>
                                        </p:attrNameLst>
                                      </p:cBhvr>
                                      <p:tavLst>
                                        <p:tav tm="0">
                                          <p:val>
                                            <p:fltVal val="0"/>
                                          </p:val>
                                        </p:tav>
                                        <p:tav tm="100000">
                                          <p:val>
                                            <p:strVal val="#ppt_h"/>
                                          </p:val>
                                        </p:tav>
                                      </p:tavLst>
                                    </p:anim>
                                    <p:animEffect transition="in" filter="fade">
                                      <p:cBhvr>
                                        <p:cTn id="21" dur="500"/>
                                        <p:tgtEl>
                                          <p:spTgt spid="6"/>
                                        </p:tgtEl>
                                      </p:cBhvr>
                                    </p:animEffect>
                                  </p:childTnLst>
                                </p:cTn>
                              </p:par>
                            </p:childTnLst>
                          </p:cTn>
                        </p:par>
                      </p:childTnLst>
                    </p:cTn>
                  </p:par>
                  <p:par>
                    <p:cTn id="22" fill="hold">
                      <p:stCondLst>
                        <p:cond delay="indefinite"/>
                      </p:stCondLst>
                      <p:childTnLst>
                        <p:par>
                          <p:cTn id="23" fill="hold">
                            <p:stCondLst>
                              <p:cond delay="0"/>
                            </p:stCondLst>
                            <p:childTnLst>
                              <p:par>
                                <p:cTn id="24" presetID="14" presetClass="entr" presetSubtype="10" fill="hold" grpId="0" nodeType="clickEffect">
                                  <p:stCondLst>
                                    <p:cond delay="0"/>
                                  </p:stCondLst>
                                  <p:childTnLst>
                                    <p:set>
                                      <p:cBhvr>
                                        <p:cTn id="25" dur="1" fill="hold">
                                          <p:stCondLst>
                                            <p:cond delay="0"/>
                                          </p:stCondLst>
                                        </p:cTn>
                                        <p:tgtEl>
                                          <p:spTgt spid="8"/>
                                        </p:tgtEl>
                                        <p:attrNameLst>
                                          <p:attrName>style.visibility</p:attrName>
                                        </p:attrNameLst>
                                      </p:cBhvr>
                                      <p:to>
                                        <p:strVal val="visible"/>
                                      </p:to>
                                    </p:set>
                                    <p:animEffect transition="in" filter="randombar(horizontal)">
                                      <p:cBhvr>
                                        <p:cTn id="26"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FF66D69-17D1-4167-82F4-E4A61D57D828}"/>
              </a:ext>
            </a:extLst>
          </p:cNvPr>
          <p:cNvSpPr>
            <a:spLocks noGrp="1"/>
          </p:cNvSpPr>
          <p:nvPr>
            <p:ph type="title"/>
          </p:nvPr>
        </p:nvSpPr>
        <p:spPr/>
        <p:txBody>
          <a:bodyPr>
            <a:normAutofit fontScale="90000"/>
          </a:bodyPr>
          <a:lstStyle/>
          <a:p>
            <a:r>
              <a:rPr lang="ja-JP" altLang="en-US" dirty="0">
                <a:solidFill>
                  <a:schemeClr val="tx1"/>
                </a:solidFill>
              </a:rPr>
              <a:t>アライアンス・Ｍ＆Ａの分類（１）</a:t>
            </a:r>
            <a:endParaRPr kumimoji="1" lang="ja-JP" altLang="en-US" dirty="0">
              <a:solidFill>
                <a:schemeClr val="tx1"/>
              </a:solidFill>
            </a:endParaRPr>
          </a:p>
        </p:txBody>
      </p:sp>
      <p:graphicFrame>
        <p:nvGraphicFramePr>
          <p:cNvPr id="6" name="表 6">
            <a:extLst>
              <a:ext uri="{FF2B5EF4-FFF2-40B4-BE49-F238E27FC236}">
                <a16:creationId xmlns:a16="http://schemas.microsoft.com/office/drawing/2014/main" id="{5D5E7D90-D07C-40FB-86F2-2838EE262B57}"/>
              </a:ext>
            </a:extLst>
          </p:cNvPr>
          <p:cNvGraphicFramePr>
            <a:graphicFrameLocks noGrp="1"/>
          </p:cNvGraphicFramePr>
          <p:nvPr>
            <p:ph idx="1"/>
            <p:extLst>
              <p:ext uri="{D42A27DB-BD31-4B8C-83A1-F6EECF244321}">
                <p14:modId xmlns:p14="http://schemas.microsoft.com/office/powerpoint/2010/main" val="2795445501"/>
              </p:ext>
            </p:extLst>
          </p:nvPr>
        </p:nvGraphicFramePr>
        <p:xfrm>
          <a:off x="694373" y="1935997"/>
          <a:ext cx="7755253" cy="3156227"/>
        </p:xfrm>
        <a:graphic>
          <a:graphicData uri="http://schemas.openxmlformats.org/drawingml/2006/table">
            <a:tbl>
              <a:tblPr firstRow="1" bandRow="1">
                <a:tableStyleId>{5940675A-B579-460E-94D1-54222C63F5DA}</a:tableStyleId>
              </a:tblPr>
              <a:tblGrid>
                <a:gridCol w="3893056">
                  <a:extLst>
                    <a:ext uri="{9D8B030D-6E8A-4147-A177-3AD203B41FA5}">
                      <a16:colId xmlns:a16="http://schemas.microsoft.com/office/drawing/2014/main" val="1738899111"/>
                    </a:ext>
                  </a:extLst>
                </a:gridCol>
                <a:gridCol w="1440160">
                  <a:extLst>
                    <a:ext uri="{9D8B030D-6E8A-4147-A177-3AD203B41FA5}">
                      <a16:colId xmlns:a16="http://schemas.microsoft.com/office/drawing/2014/main" val="1197125645"/>
                    </a:ext>
                  </a:extLst>
                </a:gridCol>
                <a:gridCol w="1197659">
                  <a:extLst>
                    <a:ext uri="{9D8B030D-6E8A-4147-A177-3AD203B41FA5}">
                      <a16:colId xmlns:a16="http://schemas.microsoft.com/office/drawing/2014/main" val="668185088"/>
                    </a:ext>
                  </a:extLst>
                </a:gridCol>
                <a:gridCol w="1224378">
                  <a:extLst>
                    <a:ext uri="{9D8B030D-6E8A-4147-A177-3AD203B41FA5}">
                      <a16:colId xmlns:a16="http://schemas.microsoft.com/office/drawing/2014/main" val="672351457"/>
                    </a:ext>
                  </a:extLst>
                </a:gridCol>
              </a:tblGrid>
              <a:tr h="506767">
                <a:tc>
                  <a:txBody>
                    <a:bodyPr/>
                    <a:lstStyle/>
                    <a:p>
                      <a:endParaRPr kumimoji="1" lang="ja-JP" altLang="en-US" sz="2000" dirty="0"/>
                    </a:p>
                  </a:txBody>
                  <a:tcPr anchor="ctr">
                    <a:lnL w="19050" cap="flat" cmpd="sng" algn="ctr">
                      <a:solidFill>
                        <a:schemeClr val="tx1"/>
                      </a:solidFill>
                      <a:prstDash val="solid"/>
                      <a:round/>
                      <a:headEnd type="none" w="med" len="med"/>
                      <a:tailEnd type="none" w="med" len="med"/>
                    </a:lnL>
                    <a:lnT w="19050" cap="flat" cmpd="sng" algn="ctr">
                      <a:solidFill>
                        <a:schemeClr val="tx1"/>
                      </a:solidFill>
                      <a:prstDash val="solid"/>
                      <a:round/>
                      <a:headEnd type="none" w="med" len="med"/>
                      <a:tailEnd type="none" w="med" len="med"/>
                    </a:lnT>
                  </a:tcPr>
                </a:tc>
                <a:tc>
                  <a:txBody>
                    <a:bodyPr/>
                    <a:lstStyle/>
                    <a:p>
                      <a:pPr algn="ctr"/>
                      <a:r>
                        <a:rPr kumimoji="1" lang="ja-JP" altLang="en-US" sz="2000" dirty="0"/>
                        <a:t>投資額</a:t>
                      </a:r>
                    </a:p>
                  </a:txBody>
                  <a:tcPr anchor="ctr">
                    <a:lnT w="19050" cap="flat" cmpd="sng" algn="ctr">
                      <a:solidFill>
                        <a:schemeClr val="tx1"/>
                      </a:solidFill>
                      <a:prstDash val="solid"/>
                      <a:round/>
                      <a:headEnd type="none" w="med" len="med"/>
                      <a:tailEnd type="none" w="med" len="med"/>
                    </a:lnT>
                  </a:tcPr>
                </a:tc>
                <a:tc>
                  <a:txBody>
                    <a:bodyPr/>
                    <a:lstStyle/>
                    <a:p>
                      <a:pPr algn="ctr"/>
                      <a:r>
                        <a:rPr kumimoji="1" lang="ja-JP" altLang="en-US" sz="2000" dirty="0"/>
                        <a:t>リスク</a:t>
                      </a:r>
                    </a:p>
                  </a:txBody>
                  <a:tcPr anchor="ctr">
                    <a:lnT w="19050" cap="flat" cmpd="sng" algn="ctr">
                      <a:solidFill>
                        <a:schemeClr val="tx1"/>
                      </a:solidFill>
                      <a:prstDash val="solid"/>
                      <a:round/>
                      <a:headEnd type="none" w="med" len="med"/>
                      <a:tailEnd type="none" w="med" len="med"/>
                    </a:lnT>
                  </a:tcPr>
                </a:tc>
                <a:tc>
                  <a:txBody>
                    <a:bodyPr/>
                    <a:lstStyle/>
                    <a:p>
                      <a:pPr algn="ctr"/>
                      <a:r>
                        <a:rPr kumimoji="1" lang="ja-JP" altLang="en-US" sz="2000" dirty="0"/>
                        <a:t>効果</a:t>
                      </a:r>
                    </a:p>
                  </a:txBody>
                  <a:tcPr anchor="ctr">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2033467084"/>
                  </a:ext>
                </a:extLst>
              </a:tr>
              <a:tr h="789378">
                <a:tc>
                  <a:txBody>
                    <a:bodyPr/>
                    <a:lstStyle/>
                    <a:p>
                      <a:r>
                        <a:rPr kumimoji="1" lang="ja-JP" altLang="en-US" sz="2000" dirty="0"/>
                        <a:t>Ｍ＆Ａ（</a:t>
                      </a:r>
                      <a:r>
                        <a:rPr kumimoji="1" lang="en-US" altLang="ja-JP" sz="2000" dirty="0"/>
                        <a:t>50</a:t>
                      </a:r>
                      <a:r>
                        <a:rPr kumimoji="1" lang="ja-JP" altLang="en-US" sz="2000" dirty="0"/>
                        <a:t>％超の株式取得）</a:t>
                      </a:r>
                    </a:p>
                  </a:txBody>
                  <a:tcPr anchor="ctr">
                    <a:lnL w="19050" cap="flat" cmpd="sng" algn="ctr">
                      <a:solidFill>
                        <a:schemeClr val="tx1"/>
                      </a:solidFill>
                      <a:prstDash val="solid"/>
                      <a:round/>
                      <a:headEnd type="none" w="med" len="med"/>
                      <a:tailEnd type="none" w="med" len="med"/>
                    </a:lnL>
                  </a:tcPr>
                </a:tc>
                <a:tc>
                  <a:txBody>
                    <a:bodyPr/>
                    <a:lstStyle/>
                    <a:p>
                      <a:pPr algn="ctr"/>
                      <a:r>
                        <a:rPr kumimoji="1" lang="ja-JP" altLang="en-US" sz="2000" dirty="0"/>
                        <a:t>大</a:t>
                      </a:r>
                    </a:p>
                  </a:txBody>
                  <a:tcPr anchor="ctr"/>
                </a:tc>
                <a:tc>
                  <a:txBody>
                    <a:bodyPr/>
                    <a:lstStyle/>
                    <a:p>
                      <a:pPr algn="ctr"/>
                      <a:r>
                        <a:rPr kumimoji="1" lang="ja-JP" altLang="en-US" sz="2000" dirty="0"/>
                        <a:t>大</a:t>
                      </a:r>
                    </a:p>
                  </a:txBody>
                  <a:tcPr anchor="ctr"/>
                </a:tc>
                <a:tc>
                  <a:txBody>
                    <a:bodyPr/>
                    <a:lstStyle/>
                    <a:p>
                      <a:pPr algn="ctr"/>
                      <a:r>
                        <a:rPr kumimoji="1" lang="ja-JP" altLang="en-US" sz="2000" dirty="0"/>
                        <a:t>大</a:t>
                      </a:r>
                    </a:p>
                  </a:txBody>
                  <a:tcPr anchor="ctr">
                    <a:lnR w="1905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67859058"/>
                  </a:ext>
                </a:extLst>
              </a:tr>
              <a:tr h="867377">
                <a:tc>
                  <a:txBody>
                    <a:bodyPr/>
                    <a:lstStyle/>
                    <a:p>
                      <a:r>
                        <a:rPr kumimoji="1" lang="ja-JP" altLang="en-US" sz="2000" dirty="0"/>
                        <a:t>資本提携（５０％以下の資本出資）</a:t>
                      </a:r>
                    </a:p>
                  </a:txBody>
                  <a:tcPr anchor="ctr">
                    <a:lnL w="19050" cap="flat" cmpd="sng" algn="ctr">
                      <a:solidFill>
                        <a:schemeClr val="tx1"/>
                      </a:solidFill>
                      <a:prstDash val="solid"/>
                      <a:round/>
                      <a:headEnd type="none" w="med" len="med"/>
                      <a:tailEnd type="none" w="med" len="med"/>
                    </a:lnL>
                  </a:tcPr>
                </a:tc>
                <a:tc>
                  <a:txBody>
                    <a:bodyPr/>
                    <a:lstStyle/>
                    <a:p>
                      <a:pPr algn="ctr"/>
                      <a:r>
                        <a:rPr kumimoji="1" lang="ja-JP" altLang="en-US" sz="2000" dirty="0"/>
                        <a:t>中</a:t>
                      </a:r>
                    </a:p>
                  </a:txBody>
                  <a:tcPr anchor="ctr"/>
                </a:tc>
                <a:tc>
                  <a:txBody>
                    <a:bodyPr/>
                    <a:lstStyle/>
                    <a:p>
                      <a:pPr algn="ctr"/>
                      <a:r>
                        <a:rPr kumimoji="1" lang="ja-JP" altLang="en-US" sz="2000" dirty="0"/>
                        <a:t>中</a:t>
                      </a:r>
                    </a:p>
                  </a:txBody>
                  <a:tcPr anchor="ctr"/>
                </a:tc>
                <a:tc>
                  <a:txBody>
                    <a:bodyPr/>
                    <a:lstStyle/>
                    <a:p>
                      <a:pPr algn="ctr"/>
                      <a:r>
                        <a:rPr kumimoji="1" lang="ja-JP" altLang="en-US" sz="2000" dirty="0"/>
                        <a:t>中</a:t>
                      </a:r>
                    </a:p>
                  </a:txBody>
                  <a:tcPr anchor="ctr">
                    <a:lnR w="1905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827726836"/>
                  </a:ext>
                </a:extLst>
              </a:tr>
              <a:tr h="992705">
                <a:tc>
                  <a:txBody>
                    <a:bodyPr/>
                    <a:lstStyle/>
                    <a:p>
                      <a:r>
                        <a:rPr kumimoji="1" lang="ja-JP" altLang="en-US" sz="2000" dirty="0"/>
                        <a:t>業務提携（資本出資を伴わない）</a:t>
                      </a:r>
                    </a:p>
                  </a:txBody>
                  <a:tcPr anchor="ctr">
                    <a:lnL w="19050" cap="flat" cmpd="sng" algn="ctr">
                      <a:solidFill>
                        <a:schemeClr val="tx1"/>
                      </a:solidFill>
                      <a:prstDash val="solid"/>
                      <a:round/>
                      <a:headEnd type="none" w="med" len="med"/>
                      <a:tailEnd type="none" w="med" len="med"/>
                    </a:lnL>
                    <a:lnB w="19050" cap="flat" cmpd="sng" algn="ctr">
                      <a:solidFill>
                        <a:schemeClr val="tx1"/>
                      </a:solidFill>
                      <a:prstDash val="solid"/>
                      <a:round/>
                      <a:headEnd type="none" w="med" len="med"/>
                      <a:tailEnd type="none" w="med" len="med"/>
                    </a:lnB>
                  </a:tcPr>
                </a:tc>
                <a:tc>
                  <a:txBody>
                    <a:bodyPr/>
                    <a:lstStyle/>
                    <a:p>
                      <a:pPr algn="ctr"/>
                      <a:r>
                        <a:rPr kumimoji="1" lang="ja-JP" altLang="en-US" sz="2000" dirty="0"/>
                        <a:t>無</a:t>
                      </a:r>
                    </a:p>
                  </a:txBody>
                  <a:tcPr anchor="ctr">
                    <a:lnB w="19050" cap="flat" cmpd="sng" algn="ctr">
                      <a:solidFill>
                        <a:schemeClr val="tx1"/>
                      </a:solidFill>
                      <a:prstDash val="solid"/>
                      <a:round/>
                      <a:headEnd type="none" w="med" len="med"/>
                      <a:tailEnd type="none" w="med" len="med"/>
                    </a:lnB>
                  </a:tcPr>
                </a:tc>
                <a:tc>
                  <a:txBody>
                    <a:bodyPr/>
                    <a:lstStyle/>
                    <a:p>
                      <a:pPr algn="ctr"/>
                      <a:r>
                        <a:rPr kumimoji="1" lang="ja-JP" altLang="en-US" sz="2000" dirty="0"/>
                        <a:t>無～小</a:t>
                      </a:r>
                    </a:p>
                  </a:txBody>
                  <a:tcPr anchor="ctr">
                    <a:lnB w="19050" cap="flat" cmpd="sng" algn="ctr">
                      <a:solidFill>
                        <a:schemeClr val="tx1"/>
                      </a:solidFill>
                      <a:prstDash val="solid"/>
                      <a:round/>
                      <a:headEnd type="none" w="med" len="med"/>
                      <a:tailEnd type="none" w="med" len="med"/>
                    </a:lnB>
                  </a:tcPr>
                </a:tc>
                <a:tc>
                  <a:txBody>
                    <a:bodyPr/>
                    <a:lstStyle/>
                    <a:p>
                      <a:pPr algn="ctr"/>
                      <a:r>
                        <a:rPr kumimoji="1" lang="ja-JP" altLang="en-US" sz="2000" dirty="0"/>
                        <a:t>小</a:t>
                      </a:r>
                    </a:p>
                  </a:txBody>
                  <a:tcPr anchor="ctr">
                    <a:lnR w="1905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96302393"/>
                  </a:ext>
                </a:extLst>
              </a:tr>
            </a:tbl>
          </a:graphicData>
        </a:graphic>
      </p:graphicFrame>
      <p:sp>
        <p:nvSpPr>
          <p:cNvPr id="4" name="スライド番号プレースホルダー 3">
            <a:extLst>
              <a:ext uri="{FF2B5EF4-FFF2-40B4-BE49-F238E27FC236}">
                <a16:creationId xmlns:a16="http://schemas.microsoft.com/office/drawing/2014/main" id="{C6F978EC-C80E-4089-A5CC-C21D4B4927D6}"/>
              </a:ext>
            </a:extLst>
          </p:cNvPr>
          <p:cNvSpPr>
            <a:spLocks noGrp="1"/>
          </p:cNvSpPr>
          <p:nvPr>
            <p:ph type="sldNum" sz="quarter" idx="12"/>
          </p:nvPr>
        </p:nvSpPr>
        <p:spPr/>
        <p:txBody>
          <a:bodyPr/>
          <a:lstStyle/>
          <a:p>
            <a:fld id="{6F8E6966-F97B-461E-B3B6-5212917A00F6}" type="slidenum">
              <a:rPr lang="ja-JP" altLang="en-US" smtClean="0"/>
              <a:pPr/>
              <a:t>23</a:t>
            </a:fld>
            <a:endParaRPr lang="ja-JP" altLang="en-US" dirty="0"/>
          </a:p>
        </p:txBody>
      </p:sp>
      <p:sp>
        <p:nvSpPr>
          <p:cNvPr id="3" name="テキスト ボックス 2">
            <a:extLst>
              <a:ext uri="{FF2B5EF4-FFF2-40B4-BE49-F238E27FC236}">
                <a16:creationId xmlns:a16="http://schemas.microsoft.com/office/drawing/2014/main" id="{2320C2D8-64E3-469D-8DEF-0A30B15347B1}"/>
              </a:ext>
            </a:extLst>
          </p:cNvPr>
          <p:cNvSpPr txBox="1"/>
          <p:nvPr/>
        </p:nvSpPr>
        <p:spPr>
          <a:xfrm>
            <a:off x="611560" y="1312973"/>
            <a:ext cx="6197312" cy="523220"/>
          </a:xfrm>
          <a:prstGeom prst="rect">
            <a:avLst/>
          </a:prstGeom>
          <a:noFill/>
        </p:spPr>
        <p:txBody>
          <a:bodyPr wrap="square" rtlCol="0">
            <a:spAutoFit/>
          </a:bodyPr>
          <a:lstStyle/>
          <a:p>
            <a:r>
              <a:rPr kumimoji="1" lang="en-US" altLang="ja-JP" sz="2800" dirty="0"/>
              <a:t>【</a:t>
            </a:r>
            <a:r>
              <a:rPr kumimoji="1" lang="ja-JP" altLang="en-US" sz="2800" dirty="0"/>
              <a:t>業務提携・資本提携・</a:t>
            </a:r>
            <a:r>
              <a:rPr kumimoji="1" lang="en-US" altLang="ja-JP" sz="2800" dirty="0"/>
              <a:t>M&amp;A</a:t>
            </a:r>
            <a:r>
              <a:rPr lang="ja-JP" altLang="en-US" sz="2800" dirty="0"/>
              <a:t>の区分</a:t>
            </a:r>
            <a:r>
              <a:rPr lang="en-US" altLang="ja-JP" sz="2800" dirty="0"/>
              <a:t>】</a:t>
            </a:r>
            <a:endParaRPr kumimoji="1" lang="en-US" altLang="ja-JP" sz="2800" dirty="0"/>
          </a:p>
        </p:txBody>
      </p:sp>
      <p:sp>
        <p:nvSpPr>
          <p:cNvPr id="8" name="テキスト ボックス 7">
            <a:extLst>
              <a:ext uri="{FF2B5EF4-FFF2-40B4-BE49-F238E27FC236}">
                <a16:creationId xmlns:a16="http://schemas.microsoft.com/office/drawing/2014/main" id="{83D26EDD-8B2E-9665-4693-87EE91BE2BE4}"/>
              </a:ext>
            </a:extLst>
          </p:cNvPr>
          <p:cNvSpPr txBox="1"/>
          <p:nvPr/>
        </p:nvSpPr>
        <p:spPr>
          <a:xfrm>
            <a:off x="694373" y="5390486"/>
            <a:ext cx="7838067" cy="707886"/>
          </a:xfrm>
          <a:prstGeom prst="rect">
            <a:avLst/>
          </a:prstGeom>
          <a:noFill/>
        </p:spPr>
        <p:txBody>
          <a:bodyPr wrap="square" rtlCol="0">
            <a:spAutoFit/>
          </a:bodyPr>
          <a:lstStyle/>
          <a:p>
            <a:r>
              <a:rPr kumimoji="1" lang="ja-JP" altLang="en-US" sz="2000" dirty="0"/>
              <a:t>補足）</a:t>
            </a:r>
            <a:endParaRPr kumimoji="1" lang="en-US" altLang="ja-JP" sz="2000" dirty="0"/>
          </a:p>
          <a:p>
            <a:r>
              <a:rPr kumimoji="1" lang="ja-JP" altLang="en-US" sz="2000" dirty="0"/>
              <a:t>業務提携の種類：生産提携、技術提携、販売提携、共同開発等</a:t>
            </a:r>
          </a:p>
        </p:txBody>
      </p:sp>
    </p:spTree>
    <p:extLst>
      <p:ext uri="{BB962C8B-B14F-4D97-AF65-F5344CB8AC3E}">
        <p14:creationId xmlns:p14="http://schemas.microsoft.com/office/powerpoint/2010/main" val="228194857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FF66D69-17D1-4167-82F4-E4A61D57D828}"/>
              </a:ext>
            </a:extLst>
          </p:cNvPr>
          <p:cNvSpPr>
            <a:spLocks noGrp="1"/>
          </p:cNvSpPr>
          <p:nvPr>
            <p:ph type="title"/>
          </p:nvPr>
        </p:nvSpPr>
        <p:spPr/>
        <p:txBody>
          <a:bodyPr>
            <a:normAutofit fontScale="90000"/>
          </a:bodyPr>
          <a:lstStyle/>
          <a:p>
            <a:r>
              <a:rPr lang="ja-JP" altLang="en-US" dirty="0">
                <a:solidFill>
                  <a:schemeClr val="tx1"/>
                </a:solidFill>
              </a:rPr>
              <a:t>アライアンス・Ｍ＆Ａの分類（２）</a:t>
            </a:r>
            <a:endParaRPr kumimoji="1" lang="ja-JP" altLang="en-US" dirty="0">
              <a:solidFill>
                <a:schemeClr val="tx1"/>
              </a:solidFill>
            </a:endParaRPr>
          </a:p>
        </p:txBody>
      </p:sp>
      <p:sp>
        <p:nvSpPr>
          <p:cNvPr id="4" name="スライド番号プレースホルダー 3">
            <a:extLst>
              <a:ext uri="{FF2B5EF4-FFF2-40B4-BE49-F238E27FC236}">
                <a16:creationId xmlns:a16="http://schemas.microsoft.com/office/drawing/2014/main" id="{C6F978EC-C80E-4089-A5CC-C21D4B4927D6}"/>
              </a:ext>
            </a:extLst>
          </p:cNvPr>
          <p:cNvSpPr>
            <a:spLocks noGrp="1"/>
          </p:cNvSpPr>
          <p:nvPr>
            <p:ph type="sldNum" sz="quarter" idx="12"/>
          </p:nvPr>
        </p:nvSpPr>
        <p:spPr/>
        <p:txBody>
          <a:bodyPr/>
          <a:lstStyle/>
          <a:p>
            <a:fld id="{6F8E6966-F97B-461E-B3B6-5212917A00F6}" type="slidenum">
              <a:rPr lang="ja-JP" altLang="en-US" smtClean="0"/>
              <a:pPr/>
              <a:t>24</a:t>
            </a:fld>
            <a:endParaRPr lang="ja-JP" altLang="en-US" dirty="0"/>
          </a:p>
        </p:txBody>
      </p:sp>
      <p:graphicFrame>
        <p:nvGraphicFramePr>
          <p:cNvPr id="5" name="表 6">
            <a:extLst>
              <a:ext uri="{FF2B5EF4-FFF2-40B4-BE49-F238E27FC236}">
                <a16:creationId xmlns:a16="http://schemas.microsoft.com/office/drawing/2014/main" id="{2A3C55C8-6D8D-4F8B-B345-2CC9DAD03409}"/>
              </a:ext>
            </a:extLst>
          </p:cNvPr>
          <p:cNvGraphicFramePr>
            <a:graphicFrameLocks noGrp="1"/>
          </p:cNvGraphicFramePr>
          <p:nvPr>
            <p:extLst>
              <p:ext uri="{D42A27DB-BD31-4B8C-83A1-F6EECF244321}">
                <p14:modId xmlns:p14="http://schemas.microsoft.com/office/powerpoint/2010/main" val="1255763093"/>
              </p:ext>
            </p:extLst>
          </p:nvPr>
        </p:nvGraphicFramePr>
        <p:xfrm>
          <a:off x="614947" y="1916832"/>
          <a:ext cx="7914105" cy="4030449"/>
        </p:xfrm>
        <a:graphic>
          <a:graphicData uri="http://schemas.openxmlformats.org/drawingml/2006/table">
            <a:tbl>
              <a:tblPr firstRow="1" bandRow="1"/>
              <a:tblGrid>
                <a:gridCol w="1508781">
                  <a:extLst>
                    <a:ext uri="{9D8B030D-6E8A-4147-A177-3AD203B41FA5}">
                      <a16:colId xmlns:a16="http://schemas.microsoft.com/office/drawing/2014/main" val="498358797"/>
                    </a:ext>
                  </a:extLst>
                </a:gridCol>
                <a:gridCol w="3384376">
                  <a:extLst>
                    <a:ext uri="{9D8B030D-6E8A-4147-A177-3AD203B41FA5}">
                      <a16:colId xmlns:a16="http://schemas.microsoft.com/office/drawing/2014/main" val="1144300376"/>
                    </a:ext>
                  </a:extLst>
                </a:gridCol>
                <a:gridCol w="3020948">
                  <a:extLst>
                    <a:ext uri="{9D8B030D-6E8A-4147-A177-3AD203B41FA5}">
                      <a16:colId xmlns:a16="http://schemas.microsoft.com/office/drawing/2014/main" val="3904986420"/>
                    </a:ext>
                  </a:extLst>
                </a:gridCol>
              </a:tblGrid>
              <a:tr h="689922">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r>
                        <a:rPr kumimoji="1" lang="en-US" altLang="ja-JP" sz="2000" dirty="0"/>
                        <a:t>100%</a:t>
                      </a:r>
                      <a:r>
                        <a:rPr kumimoji="1" lang="ja-JP" altLang="en-US" sz="2000" dirty="0"/>
                        <a:t>買収</a:t>
                      </a:r>
                      <a:endParaRPr kumimoji="1" lang="en-US" altLang="ja-JP" sz="2000" dirty="0"/>
                    </a:p>
                  </a:txBody>
                  <a:tcPr anchor="ct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r>
                        <a:rPr kumimoji="1" lang="ja-JP" altLang="en-US" sz="2000" dirty="0"/>
                        <a:t>完全子会社（連結会社）</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r>
                        <a:rPr kumimoji="1" lang="ja-JP" altLang="en-US" sz="2000" dirty="0"/>
                        <a:t>完全な支配権を握る</a:t>
                      </a:r>
                    </a:p>
                  </a:txBody>
                  <a:tcPr anchor="ct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047460669"/>
                  </a:ext>
                </a:extLst>
              </a:tr>
              <a:tr h="678230">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r>
                        <a:rPr kumimoji="1" lang="en-US" altLang="ja-JP" sz="2000" dirty="0"/>
                        <a:t>66.6</a:t>
                      </a:r>
                      <a:r>
                        <a:rPr kumimoji="1" lang="ja-JP" altLang="en-US" sz="2000" dirty="0"/>
                        <a:t>％超</a:t>
                      </a:r>
                      <a:endParaRPr kumimoji="1" lang="en-US" altLang="ja-JP" sz="2000" dirty="0"/>
                    </a:p>
                  </a:txBody>
                  <a:tcPr anchor="ct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prstClr val="black"/>
                          </a:solidFill>
                          <a:effectLst/>
                          <a:uLnTx/>
                          <a:uFillTx/>
                          <a:latin typeface="+mn-lt"/>
                          <a:ea typeface="+mn-ea"/>
                          <a:cs typeface="+mn-cs"/>
                        </a:rPr>
                        <a:t>子会社（連結会社）</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r>
                        <a:rPr kumimoji="1" lang="ja-JP" altLang="en-US" sz="2000" dirty="0"/>
                        <a:t>特別決議を単独で可決できる</a:t>
                      </a:r>
                    </a:p>
                  </a:txBody>
                  <a:tcPr anchor="ct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82771265"/>
                  </a:ext>
                </a:extLst>
              </a:tr>
              <a:tr h="576064">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r>
                        <a:rPr kumimoji="1" lang="en-US" altLang="ja-JP" sz="2000" dirty="0"/>
                        <a:t>50%</a:t>
                      </a:r>
                      <a:r>
                        <a:rPr kumimoji="1" lang="ja-JP" altLang="en-US" sz="2000" dirty="0"/>
                        <a:t>超</a:t>
                      </a:r>
                      <a:endParaRPr kumimoji="1" lang="en-US" altLang="ja-JP" sz="2000" dirty="0"/>
                    </a:p>
                  </a:txBody>
                  <a:tcPr anchor="ct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r>
                        <a:rPr kumimoji="1" lang="ja-JP" altLang="en-US" sz="2000" dirty="0"/>
                        <a:t>子会社（連結会社）</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r>
                        <a:rPr kumimoji="1" lang="ja-JP" altLang="en-US" sz="2000" dirty="0"/>
                        <a:t>経営支配権を獲得</a:t>
                      </a:r>
                    </a:p>
                  </a:txBody>
                  <a:tcPr anchor="ct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907006091"/>
                  </a:ext>
                </a:extLst>
              </a:tr>
              <a:tr h="648072">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r>
                        <a:rPr kumimoji="1" lang="en-US" altLang="ja-JP" sz="2000" dirty="0"/>
                        <a:t>33.3%</a:t>
                      </a:r>
                      <a:r>
                        <a:rPr kumimoji="1" lang="ja-JP" altLang="en-US" sz="2000" dirty="0"/>
                        <a:t>超</a:t>
                      </a:r>
                      <a:endParaRPr kumimoji="1" lang="en-US" altLang="ja-JP" sz="2000" dirty="0"/>
                    </a:p>
                    <a:p>
                      <a:r>
                        <a:rPr kumimoji="1" lang="en-US" altLang="ja-JP" sz="2000" dirty="0"/>
                        <a:t>50%</a:t>
                      </a:r>
                      <a:r>
                        <a:rPr kumimoji="1" lang="ja-JP" altLang="en-US" sz="2000" dirty="0"/>
                        <a:t>以下</a:t>
                      </a:r>
                    </a:p>
                  </a:txBody>
                  <a:tcPr anchor="ct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r>
                        <a:rPr kumimoji="1" lang="ja-JP" altLang="en-US" sz="2000" dirty="0"/>
                        <a:t>関連会社（持分法適応会社）</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r>
                        <a:rPr kumimoji="1" lang="ja-JP" altLang="en-US" sz="2000" dirty="0"/>
                        <a:t>特別決議を否決できる</a:t>
                      </a:r>
                    </a:p>
                  </a:txBody>
                  <a:tcPr anchor="ct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529680776"/>
                  </a:ext>
                </a:extLst>
              </a:tr>
              <a:tr h="736005">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r>
                        <a:rPr kumimoji="1" lang="en-US" altLang="ja-JP" sz="2000" dirty="0"/>
                        <a:t>20%</a:t>
                      </a:r>
                      <a:r>
                        <a:rPr kumimoji="1" lang="ja-JP" altLang="en-US" sz="2000" dirty="0"/>
                        <a:t>以上</a:t>
                      </a:r>
                      <a:endParaRPr kumimoji="1" lang="en-US" altLang="ja-JP" sz="2000" dirty="0"/>
                    </a:p>
                    <a:p>
                      <a:r>
                        <a:rPr kumimoji="1" lang="en-US" altLang="ja-JP" sz="2000" dirty="0"/>
                        <a:t>33%</a:t>
                      </a:r>
                      <a:r>
                        <a:rPr kumimoji="1" lang="ja-JP" altLang="en-US" sz="2000" dirty="0"/>
                        <a:t>以下</a:t>
                      </a:r>
                    </a:p>
                  </a:txBody>
                  <a:tcPr anchor="ct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r>
                        <a:rPr kumimoji="1" lang="ja-JP" altLang="en-US" sz="2000" dirty="0"/>
                        <a:t>関連会社（持分法適応会社）</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lgn="ctr"/>
                      <a:r>
                        <a:rPr kumimoji="1" lang="ja-JP" altLang="en-US" sz="2000" dirty="0"/>
                        <a:t>ー</a:t>
                      </a:r>
                    </a:p>
                  </a:txBody>
                  <a:tcPr anchor="ct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852555411"/>
                  </a:ext>
                </a:extLst>
              </a:tr>
              <a:tr h="626378">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r>
                        <a:rPr kumimoji="1" lang="en-US" altLang="ja-JP" sz="2000" dirty="0"/>
                        <a:t>20</a:t>
                      </a:r>
                      <a:r>
                        <a:rPr kumimoji="1" lang="ja-JP" altLang="en-US" sz="2000" dirty="0"/>
                        <a:t>％未満</a:t>
                      </a:r>
                      <a:endParaRPr kumimoji="1" lang="en-US" altLang="ja-JP" sz="2000" dirty="0"/>
                    </a:p>
                  </a:txBody>
                  <a:tcPr anchor="ct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lgn="ctr"/>
                      <a:r>
                        <a:rPr kumimoji="1" lang="ja-JP" altLang="en-US" sz="2000" dirty="0"/>
                        <a:t>ー</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lgn="ctr"/>
                      <a:r>
                        <a:rPr kumimoji="1" lang="ja-JP" altLang="en-US" sz="2000" dirty="0"/>
                        <a:t>－</a:t>
                      </a:r>
                    </a:p>
                  </a:txBody>
                  <a:tcPr anchor="ct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779409289"/>
                  </a:ext>
                </a:extLst>
              </a:tr>
            </a:tbl>
          </a:graphicData>
        </a:graphic>
      </p:graphicFrame>
      <p:sp>
        <p:nvSpPr>
          <p:cNvPr id="7" name="テキスト ボックス 6">
            <a:extLst>
              <a:ext uri="{FF2B5EF4-FFF2-40B4-BE49-F238E27FC236}">
                <a16:creationId xmlns:a16="http://schemas.microsoft.com/office/drawing/2014/main" id="{90948AE5-0C75-47AA-9018-12D8BD1CFE26}"/>
              </a:ext>
            </a:extLst>
          </p:cNvPr>
          <p:cNvSpPr txBox="1"/>
          <p:nvPr/>
        </p:nvSpPr>
        <p:spPr>
          <a:xfrm>
            <a:off x="539552" y="1340768"/>
            <a:ext cx="4613136" cy="523220"/>
          </a:xfrm>
          <a:prstGeom prst="rect">
            <a:avLst/>
          </a:prstGeom>
          <a:noFill/>
        </p:spPr>
        <p:txBody>
          <a:bodyPr wrap="square" rtlCol="0">
            <a:spAutoFit/>
          </a:bodyPr>
          <a:lstStyle/>
          <a:p>
            <a:r>
              <a:rPr kumimoji="1" lang="en-US" altLang="ja-JP" sz="2800" dirty="0"/>
              <a:t>【</a:t>
            </a:r>
            <a:r>
              <a:rPr lang="ja-JP" altLang="en-US" sz="2800" dirty="0"/>
              <a:t>資本出資のレベルと狙い</a:t>
            </a:r>
            <a:r>
              <a:rPr lang="en-US" altLang="ja-JP" sz="2800" dirty="0"/>
              <a:t>】</a:t>
            </a:r>
            <a:endParaRPr kumimoji="1" lang="en-US" altLang="ja-JP" sz="2800" dirty="0"/>
          </a:p>
        </p:txBody>
      </p:sp>
    </p:spTree>
    <p:extLst>
      <p:ext uri="{BB962C8B-B14F-4D97-AF65-F5344CB8AC3E}">
        <p14:creationId xmlns:p14="http://schemas.microsoft.com/office/powerpoint/2010/main" val="19974537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タイトル 1"/>
          <p:cNvSpPr>
            <a:spLocks noGrp="1"/>
          </p:cNvSpPr>
          <p:nvPr>
            <p:ph type="title"/>
          </p:nvPr>
        </p:nvSpPr>
        <p:spPr>
          <a:xfrm>
            <a:off x="636963" y="260648"/>
            <a:ext cx="7772400" cy="865524"/>
          </a:xfrm>
        </p:spPr>
        <p:txBody>
          <a:bodyPr>
            <a:normAutofit/>
          </a:bodyPr>
          <a:lstStyle/>
          <a:p>
            <a:r>
              <a:rPr lang="ja-JP" altLang="en-US" dirty="0">
                <a:solidFill>
                  <a:schemeClr val="tx1"/>
                </a:solidFill>
              </a:rPr>
              <a:t>資本提携のメリット・デメリット</a:t>
            </a:r>
          </a:p>
        </p:txBody>
      </p:sp>
      <p:sp>
        <p:nvSpPr>
          <p:cNvPr id="3" name="コンテンツ プレースホルダー 2"/>
          <p:cNvSpPr>
            <a:spLocks noGrp="1"/>
          </p:cNvSpPr>
          <p:nvPr>
            <p:ph idx="1"/>
          </p:nvPr>
        </p:nvSpPr>
        <p:spPr>
          <a:xfrm>
            <a:off x="636963" y="1380711"/>
            <a:ext cx="8097113" cy="4824536"/>
          </a:xfrm>
        </p:spPr>
        <p:txBody>
          <a:bodyPr>
            <a:normAutofit fontScale="92500" lnSpcReduction="20000"/>
          </a:bodyPr>
          <a:lstStyle/>
          <a:p>
            <a:pPr marL="0" indent="0">
              <a:spcBef>
                <a:spcPts val="1200"/>
              </a:spcBef>
              <a:buClrTx/>
              <a:buFontTx/>
              <a:buNone/>
              <a:defRPr/>
            </a:pPr>
            <a:r>
              <a:rPr lang="en-US" altLang="ja-JP" sz="3300" dirty="0">
                <a:solidFill>
                  <a:schemeClr val="tx1"/>
                </a:solidFill>
              </a:rPr>
              <a:t>【</a:t>
            </a:r>
            <a:r>
              <a:rPr lang="ja-JP" altLang="en-US" sz="3300" dirty="0">
                <a:solidFill>
                  <a:schemeClr val="tx1"/>
                </a:solidFill>
              </a:rPr>
              <a:t>資本提携のメリット</a:t>
            </a:r>
            <a:r>
              <a:rPr lang="en-US" altLang="ja-JP" sz="3300" dirty="0">
                <a:solidFill>
                  <a:schemeClr val="tx1"/>
                </a:solidFill>
              </a:rPr>
              <a:t>】</a:t>
            </a:r>
          </a:p>
          <a:p>
            <a:pPr marL="361950" indent="-361950">
              <a:lnSpc>
                <a:spcPct val="100000"/>
              </a:lnSpc>
              <a:spcBef>
                <a:spcPts val="1200"/>
              </a:spcBef>
              <a:buClrTx/>
              <a:buFont typeface="+mj-ea"/>
              <a:buAutoNum type="circleNumDbPlain"/>
              <a:defRPr/>
            </a:pPr>
            <a:r>
              <a:rPr lang="ja-JP" altLang="en-US" sz="2600" dirty="0">
                <a:solidFill>
                  <a:schemeClr val="tx1"/>
                </a:solidFill>
              </a:rPr>
              <a:t>相手企業との関係性が強化され、協業の実効性が高まる</a:t>
            </a:r>
            <a:endParaRPr lang="en-US" altLang="ja-JP" sz="2600" dirty="0">
              <a:solidFill>
                <a:schemeClr val="tx1"/>
              </a:solidFill>
            </a:endParaRPr>
          </a:p>
          <a:p>
            <a:pPr marL="361950" indent="-361950">
              <a:lnSpc>
                <a:spcPct val="100000"/>
              </a:lnSpc>
              <a:spcBef>
                <a:spcPts val="1200"/>
              </a:spcBef>
              <a:buClrTx/>
              <a:buFont typeface="+mj-ea"/>
              <a:buAutoNum type="circleNumDbPlain"/>
              <a:defRPr/>
            </a:pPr>
            <a:r>
              <a:rPr lang="ja-JP" altLang="en-US" sz="2600" dirty="0">
                <a:solidFill>
                  <a:schemeClr val="tx1"/>
                </a:solidFill>
              </a:rPr>
              <a:t>相手企業に対して経営の関与を行うことが可能となる</a:t>
            </a:r>
            <a:endParaRPr lang="en-US" altLang="ja-JP" sz="2600" dirty="0">
              <a:solidFill>
                <a:schemeClr val="tx1"/>
              </a:solidFill>
            </a:endParaRPr>
          </a:p>
          <a:p>
            <a:pPr marL="361950" lvl="1" indent="-361950">
              <a:lnSpc>
                <a:spcPct val="100000"/>
              </a:lnSpc>
              <a:spcBef>
                <a:spcPts val="600"/>
              </a:spcBef>
              <a:buClrTx/>
              <a:buNone/>
              <a:defRPr/>
            </a:pPr>
            <a:r>
              <a:rPr lang="en-US" altLang="ja-JP" sz="2400" dirty="0">
                <a:solidFill>
                  <a:schemeClr val="tx1"/>
                </a:solidFill>
              </a:rPr>
              <a:t>		</a:t>
            </a:r>
            <a:r>
              <a:rPr lang="ja-JP" altLang="en-US" sz="2400" dirty="0">
                <a:solidFill>
                  <a:schemeClr val="tx1"/>
                </a:solidFill>
              </a:rPr>
              <a:t>取締役の派遣、重要決議事項への関与、経営情報の入手等</a:t>
            </a:r>
            <a:endParaRPr lang="en-US" altLang="ja-JP" sz="2400" dirty="0">
              <a:solidFill>
                <a:schemeClr val="tx1"/>
              </a:solidFill>
            </a:endParaRPr>
          </a:p>
          <a:p>
            <a:pPr marL="361950" indent="-361950">
              <a:lnSpc>
                <a:spcPct val="100000"/>
              </a:lnSpc>
              <a:spcBef>
                <a:spcPts val="1200"/>
              </a:spcBef>
              <a:buClrTx/>
              <a:buFont typeface="+mj-ea"/>
              <a:buAutoNum type="circleNumDbPlain"/>
              <a:defRPr/>
            </a:pPr>
            <a:r>
              <a:rPr lang="ja-JP" altLang="en-US" sz="2600" dirty="0">
                <a:solidFill>
                  <a:schemeClr val="tx1"/>
                </a:solidFill>
              </a:rPr>
              <a:t>経営リスクを負わない（</a:t>
            </a:r>
            <a:r>
              <a:rPr lang="en-US" altLang="ja-JP" sz="2600" dirty="0">
                <a:solidFill>
                  <a:schemeClr val="tx1"/>
                </a:solidFill>
              </a:rPr>
              <a:t>vs M&amp;A</a:t>
            </a:r>
            <a:r>
              <a:rPr lang="ja-JP" altLang="en-US" sz="2600" dirty="0">
                <a:solidFill>
                  <a:schemeClr val="tx1"/>
                </a:solidFill>
              </a:rPr>
              <a:t>は経営リスクが移転される）</a:t>
            </a:r>
            <a:endParaRPr lang="en-US" altLang="ja-JP" sz="2600" dirty="0">
              <a:solidFill>
                <a:schemeClr val="tx1"/>
              </a:solidFill>
            </a:endParaRPr>
          </a:p>
          <a:p>
            <a:pPr marL="0" indent="0">
              <a:lnSpc>
                <a:spcPct val="100000"/>
              </a:lnSpc>
              <a:spcBef>
                <a:spcPts val="1200"/>
              </a:spcBef>
              <a:buClrTx/>
              <a:buFontTx/>
              <a:buNone/>
              <a:defRPr/>
            </a:pPr>
            <a:endParaRPr lang="en-US" altLang="ja-JP" sz="1200" dirty="0">
              <a:solidFill>
                <a:schemeClr val="tx1"/>
              </a:solidFill>
            </a:endParaRPr>
          </a:p>
          <a:p>
            <a:pPr marL="0" indent="0">
              <a:lnSpc>
                <a:spcPct val="100000"/>
              </a:lnSpc>
              <a:buClrTx/>
              <a:buNone/>
              <a:defRPr/>
            </a:pPr>
            <a:r>
              <a:rPr lang="en-US" altLang="ja-JP" sz="2800" dirty="0">
                <a:solidFill>
                  <a:srgbClr val="000000"/>
                </a:solidFill>
              </a:rPr>
              <a:t>【</a:t>
            </a:r>
            <a:r>
              <a:rPr lang="ja-JP" altLang="en-US" sz="2800" dirty="0">
                <a:solidFill>
                  <a:srgbClr val="000000"/>
                </a:solidFill>
              </a:rPr>
              <a:t>資本提携のデメリット</a:t>
            </a:r>
            <a:r>
              <a:rPr lang="en-US" altLang="ja-JP" sz="2800" dirty="0">
                <a:solidFill>
                  <a:srgbClr val="000000"/>
                </a:solidFill>
              </a:rPr>
              <a:t>】</a:t>
            </a:r>
          </a:p>
          <a:p>
            <a:pPr marL="361950" indent="-361950">
              <a:lnSpc>
                <a:spcPct val="100000"/>
              </a:lnSpc>
              <a:buClrTx/>
              <a:buFont typeface="+mj-ea"/>
              <a:buAutoNum type="circleNumDbPlain"/>
              <a:defRPr/>
            </a:pPr>
            <a:r>
              <a:rPr lang="ja-JP" altLang="en-US" sz="2600" dirty="0">
                <a:solidFill>
                  <a:schemeClr val="tx1"/>
                </a:solidFill>
              </a:rPr>
              <a:t>相手企業の経営資源や経営資産の獲得はできない</a:t>
            </a:r>
            <a:endParaRPr lang="en-US" altLang="ja-JP" sz="2600" dirty="0">
              <a:solidFill>
                <a:schemeClr val="tx1"/>
              </a:solidFill>
            </a:endParaRPr>
          </a:p>
          <a:p>
            <a:pPr marL="361950" indent="-361950">
              <a:lnSpc>
                <a:spcPct val="100000"/>
              </a:lnSpc>
              <a:buClrTx/>
              <a:buFont typeface="+mj-ea"/>
              <a:buAutoNum type="circleNumDbPlain"/>
              <a:defRPr/>
            </a:pPr>
            <a:r>
              <a:rPr lang="ja-JP" altLang="en-US" sz="2600" dirty="0">
                <a:solidFill>
                  <a:schemeClr val="tx1"/>
                </a:solidFill>
              </a:rPr>
              <a:t>連結会計による業績拡大ができない</a:t>
            </a:r>
            <a:endParaRPr lang="en-US" altLang="ja-JP" sz="2600" dirty="0">
              <a:solidFill>
                <a:schemeClr val="tx1"/>
              </a:solidFill>
            </a:endParaRPr>
          </a:p>
          <a:p>
            <a:pPr marL="361950" indent="-361950">
              <a:lnSpc>
                <a:spcPct val="100000"/>
              </a:lnSpc>
              <a:buClrTx/>
              <a:buFont typeface="+mj-ea"/>
              <a:buAutoNum type="circleNumDbPlain"/>
              <a:defRPr/>
            </a:pPr>
            <a:r>
              <a:rPr lang="ja-JP" altLang="en-US" sz="2600" dirty="0">
                <a:solidFill>
                  <a:schemeClr val="tx1"/>
                </a:solidFill>
              </a:rPr>
              <a:t>経営権を握るＭ＆Ａと比べ、効果は限定的</a:t>
            </a:r>
            <a:endParaRPr lang="en-US" altLang="ja-JP" sz="2600" dirty="0">
              <a:solidFill>
                <a:schemeClr val="tx1"/>
              </a:solidFill>
            </a:endParaRPr>
          </a:p>
          <a:p>
            <a:pPr marL="0" lvl="0" indent="0">
              <a:buClrTx/>
              <a:buNone/>
              <a:defRPr/>
            </a:pPr>
            <a:endParaRPr lang="en-US" altLang="ja-JP" sz="2400" dirty="0">
              <a:solidFill>
                <a:srgbClr val="000000"/>
              </a:solidFill>
            </a:endParaRPr>
          </a:p>
        </p:txBody>
      </p:sp>
      <p:sp>
        <p:nvSpPr>
          <p:cNvPr id="10244" name="スライド番号プレースホルダー 3"/>
          <p:cNvSpPr>
            <a:spLocks noGrp="1"/>
          </p:cNvSpPr>
          <p:nvPr>
            <p:ph type="sldNum" sz="quarter" idx="12"/>
          </p:nvPr>
        </p:nvSpPr>
        <p:spPr>
          <a:noFill/>
        </p:spPr>
        <p:txBody>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spcBef>
                <a:spcPct val="0"/>
              </a:spcBef>
              <a:buFontTx/>
              <a:buNone/>
            </a:pPr>
            <a:fld id="{FA9B4B6C-BDDC-4728-9773-96F030B912B8}" type="slidenum">
              <a:rPr lang="ja-JP" altLang="en-US" sz="2400" smtClean="0">
                <a:solidFill>
                  <a:schemeClr val="bg1"/>
                </a:solidFill>
              </a:rPr>
              <a:pPr>
                <a:spcBef>
                  <a:spcPct val="0"/>
                </a:spcBef>
                <a:buFontTx/>
                <a:buNone/>
              </a:pPr>
              <a:t>25</a:t>
            </a:fld>
            <a:endParaRPr lang="ja-JP" altLang="en-US" sz="2400" dirty="0">
              <a:solidFill>
                <a:schemeClr val="bg1"/>
              </a:solidFill>
            </a:endParaRPr>
          </a:p>
        </p:txBody>
      </p:sp>
    </p:spTree>
    <p:extLst>
      <p:ext uri="{BB962C8B-B14F-4D97-AF65-F5344CB8AC3E}">
        <p14:creationId xmlns:p14="http://schemas.microsoft.com/office/powerpoint/2010/main" val="40126172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arn(inVertic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arn(inVertic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barn(inVertical)">
                                      <p:cBhvr>
                                        <p:cTn id="32" dur="500"/>
                                        <p:tgtEl>
                                          <p:spTgt spid="3">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Effect transition="in" filter="barn(inVertical)">
                                      <p:cBhvr>
                                        <p:cTn id="37" dur="500"/>
                                        <p:tgtEl>
                                          <p:spTgt spid="3">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nodeType="clickEffect">
                                  <p:stCondLst>
                                    <p:cond delay="0"/>
                                  </p:stCondLst>
                                  <p:childTnLst>
                                    <p:set>
                                      <p:cBhvr>
                                        <p:cTn id="41" dur="1" fill="hold">
                                          <p:stCondLst>
                                            <p:cond delay="0"/>
                                          </p:stCondLst>
                                        </p:cTn>
                                        <p:tgtEl>
                                          <p:spTgt spid="3">
                                            <p:txEl>
                                              <p:pRg st="8" end="8"/>
                                            </p:txEl>
                                          </p:spTgt>
                                        </p:tgtEl>
                                        <p:attrNameLst>
                                          <p:attrName>style.visibility</p:attrName>
                                        </p:attrNameLst>
                                      </p:cBhvr>
                                      <p:to>
                                        <p:strVal val="visible"/>
                                      </p:to>
                                    </p:set>
                                    <p:animEffect transition="in" filter="barn(inVertical)">
                                      <p:cBhvr>
                                        <p:cTn id="42" dur="500"/>
                                        <p:tgtEl>
                                          <p:spTgt spid="3">
                                            <p:txEl>
                                              <p:pRg st="8" end="8"/>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6" presetClass="entr" presetSubtype="21" fill="hold" nodeType="clickEffect">
                                  <p:stCondLst>
                                    <p:cond delay="0"/>
                                  </p:stCondLst>
                                  <p:childTnLst>
                                    <p:set>
                                      <p:cBhvr>
                                        <p:cTn id="46" dur="1" fill="hold">
                                          <p:stCondLst>
                                            <p:cond delay="0"/>
                                          </p:stCondLst>
                                        </p:cTn>
                                        <p:tgtEl>
                                          <p:spTgt spid="3">
                                            <p:txEl>
                                              <p:pRg st="9" end="9"/>
                                            </p:txEl>
                                          </p:spTgt>
                                        </p:tgtEl>
                                        <p:attrNameLst>
                                          <p:attrName>style.visibility</p:attrName>
                                        </p:attrNameLst>
                                      </p:cBhvr>
                                      <p:to>
                                        <p:strVal val="visible"/>
                                      </p:to>
                                    </p:set>
                                    <p:animEffect transition="in" filter="barn(inVertical)">
                                      <p:cBhvr>
                                        <p:cTn id="47"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6F8E6966-F97B-461E-B3B6-5212917A00F6}" type="slidenum">
              <a:rPr lang="ja-JP" altLang="en-US" smtClean="0"/>
              <a:pPr/>
              <a:t>26</a:t>
            </a:fld>
            <a:endParaRPr lang="ja-JP" altLang="en-US" dirty="0"/>
          </a:p>
        </p:txBody>
      </p:sp>
      <p:sp>
        <p:nvSpPr>
          <p:cNvPr id="6" name="タイトル 1">
            <a:extLst>
              <a:ext uri="{FF2B5EF4-FFF2-40B4-BE49-F238E27FC236}">
                <a16:creationId xmlns:a16="http://schemas.microsoft.com/office/drawing/2014/main" id="{51401DDF-6191-4BE9-AB53-2452FB4984F7}"/>
              </a:ext>
            </a:extLst>
          </p:cNvPr>
          <p:cNvSpPr>
            <a:spLocks noGrp="1"/>
          </p:cNvSpPr>
          <p:nvPr>
            <p:ph type="title"/>
          </p:nvPr>
        </p:nvSpPr>
        <p:spPr>
          <a:xfrm>
            <a:off x="467545" y="260350"/>
            <a:ext cx="8343358" cy="838200"/>
          </a:xfrm>
        </p:spPr>
        <p:txBody>
          <a:bodyPr>
            <a:noAutofit/>
          </a:bodyPr>
          <a:lstStyle/>
          <a:p>
            <a:r>
              <a:rPr kumimoji="1" lang="ja-JP" altLang="en-US" dirty="0">
                <a:solidFill>
                  <a:schemeClr val="tx1"/>
                </a:solidFill>
              </a:rPr>
              <a:t>Ｍ＆Ａ（会社売却）</a:t>
            </a:r>
            <a:r>
              <a:rPr lang="ja-JP" altLang="en-US" dirty="0">
                <a:solidFill>
                  <a:schemeClr val="tx1"/>
                </a:solidFill>
              </a:rPr>
              <a:t>のリスク低減</a:t>
            </a:r>
            <a:endParaRPr kumimoji="1" lang="ja-JP" altLang="en-US" dirty="0">
              <a:solidFill>
                <a:schemeClr val="tx1"/>
              </a:solidFill>
            </a:endParaRPr>
          </a:p>
        </p:txBody>
      </p:sp>
      <p:sp>
        <p:nvSpPr>
          <p:cNvPr id="2" name="テキスト ボックス 1">
            <a:extLst>
              <a:ext uri="{FF2B5EF4-FFF2-40B4-BE49-F238E27FC236}">
                <a16:creationId xmlns:a16="http://schemas.microsoft.com/office/drawing/2014/main" id="{7E355B0B-1A55-48EB-9DCF-833432777637}"/>
              </a:ext>
            </a:extLst>
          </p:cNvPr>
          <p:cNvSpPr txBox="1"/>
          <p:nvPr/>
        </p:nvSpPr>
        <p:spPr>
          <a:xfrm>
            <a:off x="436324" y="1412776"/>
            <a:ext cx="8271351" cy="4470326"/>
          </a:xfrm>
          <a:prstGeom prst="rect">
            <a:avLst/>
          </a:prstGeom>
          <a:noFill/>
        </p:spPr>
        <p:txBody>
          <a:bodyPr wrap="square" rtlCol="0">
            <a:spAutoFit/>
          </a:bodyPr>
          <a:lstStyle/>
          <a:p>
            <a:pPr marL="442913" indent="-442913">
              <a:lnSpc>
                <a:spcPct val="110000"/>
              </a:lnSpc>
              <a:spcBef>
                <a:spcPts val="1200"/>
              </a:spcBef>
              <a:spcAft>
                <a:spcPts val="600"/>
              </a:spcAft>
              <a:buFont typeface="+mj-ea"/>
              <a:buAutoNum type="circleNumDbPlain"/>
            </a:pPr>
            <a:r>
              <a:rPr lang="ja-JP" altLang="en-US" sz="2400" dirty="0">
                <a:solidFill>
                  <a:srgbClr val="000000"/>
                </a:solidFill>
              </a:rPr>
              <a:t>信頼できる専門家のサポートを受けながら以下を実施する。</a:t>
            </a:r>
            <a:endParaRPr lang="en-US" altLang="ja-JP" sz="2400" dirty="0">
              <a:solidFill>
                <a:srgbClr val="000000"/>
              </a:solidFill>
            </a:endParaRPr>
          </a:p>
          <a:p>
            <a:pPr marL="442913" indent="-442913">
              <a:lnSpc>
                <a:spcPct val="110000"/>
              </a:lnSpc>
              <a:spcBef>
                <a:spcPts val="1200"/>
              </a:spcBef>
              <a:spcAft>
                <a:spcPts val="600"/>
              </a:spcAft>
              <a:buFont typeface="+mj-ea"/>
              <a:buAutoNum type="circleNumDbPlain"/>
            </a:pPr>
            <a:r>
              <a:rPr lang="ja-JP" altLang="en-US" sz="2400" dirty="0"/>
              <a:t>会社の事業継続について色々な角度から慎重に検討を行う。</a:t>
            </a:r>
            <a:endParaRPr lang="en-US" altLang="ja-JP" sz="2400" dirty="0"/>
          </a:p>
          <a:p>
            <a:pPr marL="442913" indent="-442913">
              <a:lnSpc>
                <a:spcPct val="110000"/>
              </a:lnSpc>
              <a:spcBef>
                <a:spcPts val="1200"/>
              </a:spcBef>
              <a:spcAft>
                <a:spcPts val="600"/>
              </a:spcAft>
              <a:buFont typeface="+mj-ea"/>
              <a:buAutoNum type="circleNumDbPlain"/>
            </a:pPr>
            <a:r>
              <a:rPr lang="ja-JP" altLang="en-US" sz="2400" dirty="0"/>
              <a:t>継続困難な場合には会社売却（株式売却）によるキャピタルゲイン（株式売却による利益）の獲得の可能性を検討する。</a:t>
            </a:r>
            <a:endParaRPr lang="en-US" altLang="ja-JP" sz="2400" dirty="0"/>
          </a:p>
          <a:p>
            <a:pPr marL="442913" indent="-442913">
              <a:lnSpc>
                <a:spcPct val="110000"/>
              </a:lnSpc>
              <a:spcBef>
                <a:spcPts val="1200"/>
              </a:spcBef>
              <a:spcAft>
                <a:spcPts val="600"/>
              </a:spcAft>
              <a:buFont typeface="+mj-ea"/>
              <a:buAutoNum type="circleNumDbPlain"/>
            </a:pPr>
            <a:r>
              <a:rPr lang="ja-JP" altLang="en-US" sz="2400" dirty="0">
                <a:solidFill>
                  <a:srgbClr val="000000"/>
                </a:solidFill>
              </a:rPr>
              <a:t>会社売却の方針が決定されたら、経営改善による企業価値向上（売却価格アップ）を進める。</a:t>
            </a:r>
            <a:endParaRPr lang="en-US" altLang="ja-JP" sz="2400" dirty="0">
              <a:solidFill>
                <a:srgbClr val="000000"/>
              </a:solidFill>
            </a:endParaRPr>
          </a:p>
          <a:p>
            <a:pPr marL="442913" indent="-442913">
              <a:lnSpc>
                <a:spcPct val="110000"/>
              </a:lnSpc>
              <a:spcBef>
                <a:spcPts val="1200"/>
              </a:spcBef>
              <a:spcAft>
                <a:spcPts val="600"/>
              </a:spcAft>
              <a:buFont typeface="+mj-ea"/>
              <a:buAutoNum type="circleNumDbPlain"/>
            </a:pPr>
            <a:r>
              <a:rPr lang="ja-JP" altLang="en-US" sz="2400" dirty="0"/>
              <a:t>信頼できる、望ましい売却先候補の会社を選定する。</a:t>
            </a:r>
            <a:endParaRPr lang="en-US" altLang="ja-JP" sz="2400" dirty="0"/>
          </a:p>
          <a:p>
            <a:pPr marL="442913" indent="-442913">
              <a:lnSpc>
                <a:spcPct val="110000"/>
              </a:lnSpc>
              <a:spcBef>
                <a:spcPts val="1200"/>
              </a:spcBef>
              <a:spcAft>
                <a:spcPts val="600"/>
              </a:spcAft>
              <a:buFont typeface="+mj-ea"/>
              <a:buAutoNum type="circleNumDbPlain"/>
            </a:pPr>
            <a:r>
              <a:rPr lang="ja-JP" altLang="en-US" sz="2400" dirty="0"/>
              <a:t>契約交渉を適切に行い、不利な条件での契約を行わない。</a:t>
            </a:r>
            <a:endParaRPr lang="en-US" altLang="ja-JP" sz="2400" dirty="0"/>
          </a:p>
        </p:txBody>
      </p:sp>
    </p:spTree>
    <p:extLst>
      <p:ext uri="{BB962C8B-B14F-4D97-AF65-F5344CB8AC3E}">
        <p14:creationId xmlns:p14="http://schemas.microsoft.com/office/powerpoint/2010/main" val="40783503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down)">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wipe(down)">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wipe(down)">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2">
                                            <p:txEl>
                                              <p:pRg st="4" end="4"/>
                                            </p:txEl>
                                          </p:spTgt>
                                        </p:tgtEl>
                                        <p:attrNameLst>
                                          <p:attrName>style.visibility</p:attrName>
                                        </p:attrNameLst>
                                      </p:cBhvr>
                                      <p:to>
                                        <p:strVal val="visible"/>
                                      </p:to>
                                    </p:set>
                                    <p:animEffect transition="in" filter="wipe(down)">
                                      <p:cBhvr>
                                        <p:cTn id="22" dur="500"/>
                                        <p:tgtEl>
                                          <p:spTgt spid="2">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nodeType="clickEffect">
                                  <p:stCondLst>
                                    <p:cond delay="0"/>
                                  </p:stCondLst>
                                  <p:childTnLst>
                                    <p:set>
                                      <p:cBhvr>
                                        <p:cTn id="26" dur="1" fill="hold">
                                          <p:stCondLst>
                                            <p:cond delay="0"/>
                                          </p:stCondLst>
                                        </p:cTn>
                                        <p:tgtEl>
                                          <p:spTgt spid="2">
                                            <p:txEl>
                                              <p:pRg st="3" end="3"/>
                                            </p:txEl>
                                          </p:spTgt>
                                        </p:tgtEl>
                                        <p:attrNameLst>
                                          <p:attrName>style.visibility</p:attrName>
                                        </p:attrNameLst>
                                      </p:cBhvr>
                                      <p:to>
                                        <p:strVal val="visible"/>
                                      </p:to>
                                    </p:set>
                                    <p:animEffect transition="in" filter="wipe(down)">
                                      <p:cBhvr>
                                        <p:cTn id="27" dur="500"/>
                                        <p:tgtEl>
                                          <p:spTgt spid="2">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nodeType="clickEffect">
                                  <p:stCondLst>
                                    <p:cond delay="0"/>
                                  </p:stCondLst>
                                  <p:childTnLst>
                                    <p:set>
                                      <p:cBhvr>
                                        <p:cTn id="31" dur="1" fill="hold">
                                          <p:stCondLst>
                                            <p:cond delay="0"/>
                                          </p:stCondLst>
                                        </p:cTn>
                                        <p:tgtEl>
                                          <p:spTgt spid="2">
                                            <p:txEl>
                                              <p:pRg st="5" end="5"/>
                                            </p:txEl>
                                          </p:spTgt>
                                        </p:tgtEl>
                                        <p:attrNameLst>
                                          <p:attrName>style.visibility</p:attrName>
                                        </p:attrNameLst>
                                      </p:cBhvr>
                                      <p:to>
                                        <p:strVal val="visible"/>
                                      </p:to>
                                    </p:set>
                                    <p:animEffect transition="in" filter="wipe(down)">
                                      <p:cBhvr>
                                        <p:cTn id="32" dur="500"/>
                                        <p:tgtEl>
                                          <p:spTgt spid="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四角形: 角を丸くする 3">
            <a:extLst>
              <a:ext uri="{FF2B5EF4-FFF2-40B4-BE49-F238E27FC236}">
                <a16:creationId xmlns:a16="http://schemas.microsoft.com/office/drawing/2014/main" id="{4B353614-FA97-466C-B84D-0BED030CF52C}"/>
              </a:ext>
            </a:extLst>
          </p:cNvPr>
          <p:cNvSpPr/>
          <p:nvPr/>
        </p:nvSpPr>
        <p:spPr>
          <a:xfrm>
            <a:off x="920530" y="2708920"/>
            <a:ext cx="7755925" cy="3538955"/>
          </a:xfrm>
          <a:prstGeom prst="roundRect">
            <a:avLst/>
          </a:prstGeom>
          <a:solidFill>
            <a:schemeClr val="bg1"/>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71463" marR="0" lvl="0" algn="l" defTabSz="914400" rtl="0" eaLnBrk="1" fontAlgn="auto" latinLnBrk="0" hangingPunct="1">
              <a:spcBef>
                <a:spcPts val="0"/>
              </a:spcBef>
              <a:spcAft>
                <a:spcPts val="0"/>
              </a:spcAft>
              <a:buClrTx/>
              <a:buSzTx/>
              <a:buFontTx/>
              <a:buNone/>
              <a:tabLst/>
              <a:defRPr/>
            </a:pPr>
            <a:r>
              <a:rPr kumimoji="1" lang="ja-JP" altLang="en-US" sz="2500" b="0" i="0" u="none" strike="noStrike" kern="1200" cap="none" spc="-50" normalizeH="0" baseline="0" noProof="0" dirty="0">
                <a:ln>
                  <a:noFill/>
                </a:ln>
                <a:solidFill>
                  <a:srgbClr val="000000"/>
                </a:solidFill>
                <a:effectLst/>
                <a:uLnTx/>
                <a:uFillTx/>
                <a:latin typeface="Calibri Light" panose="020F0302020204030204"/>
                <a:ea typeface="ＭＳ Ｐゴシック" panose="020B0600070205080204" pitchFamily="50" charset="-128"/>
                <a:cs typeface="+mn-cs"/>
              </a:rPr>
              <a:t>株式会社セントエイブル経営　代表取締役　</a:t>
            </a:r>
            <a:br>
              <a:rPr kumimoji="1" lang="en-US" altLang="ja-JP" sz="2500" b="0" i="0" u="none" strike="noStrike" kern="1200" cap="none" spc="-50" normalizeH="0" baseline="0" noProof="0" dirty="0">
                <a:ln>
                  <a:noFill/>
                </a:ln>
                <a:solidFill>
                  <a:srgbClr val="000000"/>
                </a:solidFill>
                <a:effectLst/>
                <a:uLnTx/>
                <a:uFillTx/>
                <a:latin typeface="Calibri Light" panose="020F0302020204030204"/>
                <a:ea typeface="ＭＳ Ｐゴシック" panose="020B0600070205080204" pitchFamily="50" charset="-128"/>
                <a:cs typeface="+mn-cs"/>
              </a:rPr>
            </a:br>
            <a:r>
              <a:rPr kumimoji="1" lang="ja-JP" altLang="en-US" sz="2500" b="1" i="0" u="none" strike="noStrike" kern="1200" cap="none" spc="-50" normalizeH="0" baseline="0" noProof="0" dirty="0">
                <a:ln>
                  <a:noFill/>
                </a:ln>
                <a:solidFill>
                  <a:srgbClr val="000000"/>
                </a:solidFill>
                <a:effectLst/>
                <a:uLnTx/>
                <a:uFillTx/>
                <a:latin typeface="Calibri Light" panose="020F0302020204030204"/>
                <a:ea typeface="ＭＳ Ｐゴシック" panose="020B0600070205080204" pitchFamily="50" charset="-128"/>
                <a:cs typeface="+mn-cs"/>
              </a:rPr>
              <a:t>大塚 直義</a:t>
            </a:r>
            <a:r>
              <a:rPr kumimoji="1" lang="ja-JP" altLang="en-US" sz="2500" b="0" i="0" u="none" strike="noStrike" kern="1200" cap="none" spc="-50" normalizeH="0" baseline="0" noProof="0" dirty="0">
                <a:ln>
                  <a:noFill/>
                </a:ln>
                <a:solidFill>
                  <a:srgbClr val="000000"/>
                </a:solidFill>
                <a:effectLst/>
                <a:uLnTx/>
                <a:uFillTx/>
                <a:latin typeface="Calibri Light" panose="020F0302020204030204"/>
                <a:ea typeface="ＭＳ Ｐゴシック" panose="020B0600070205080204" pitchFamily="50" charset="-128"/>
                <a:cs typeface="+mn-cs"/>
              </a:rPr>
              <a:t>　</a:t>
            </a:r>
            <a:r>
              <a:rPr kumimoji="1" lang="en-US" altLang="ja-JP" sz="2500" b="1" i="0" u="none" strike="noStrike" kern="1200" cap="none" spc="-50" normalizeH="0" baseline="0" noProof="0" dirty="0">
                <a:ln>
                  <a:noFill/>
                </a:ln>
                <a:solidFill>
                  <a:srgbClr val="000000"/>
                </a:solidFill>
                <a:effectLst/>
                <a:uLnTx/>
                <a:uFillTx/>
                <a:latin typeface="Calibri Light" panose="020F0302020204030204"/>
                <a:ea typeface="ＭＳ Ｐゴシック" panose="020B0600070205080204" pitchFamily="50" charset="-128"/>
                <a:cs typeface="+mn-cs"/>
              </a:rPr>
              <a:t>MBA</a:t>
            </a:r>
            <a:r>
              <a:rPr kumimoji="1" lang="ja-JP" altLang="en-US" sz="2500" b="1" i="0" u="none" strike="noStrike" kern="1200" cap="none" spc="-50" normalizeH="0" baseline="0" noProof="0" dirty="0">
                <a:ln>
                  <a:noFill/>
                </a:ln>
                <a:solidFill>
                  <a:srgbClr val="000000"/>
                </a:solidFill>
                <a:effectLst/>
                <a:uLnTx/>
                <a:uFillTx/>
                <a:latin typeface="Calibri Light" panose="020F0302020204030204"/>
                <a:ea typeface="ＭＳ Ｐゴシック" panose="020B0600070205080204" pitchFamily="50" charset="-128"/>
                <a:cs typeface="+mn-cs"/>
              </a:rPr>
              <a:t>　</a:t>
            </a:r>
            <a:endParaRPr kumimoji="1" lang="en-US" altLang="ja-JP" sz="2500" b="1" i="0" u="none" strike="noStrike" kern="1200" cap="none" spc="-50" normalizeH="0" baseline="0" noProof="0" dirty="0">
              <a:ln>
                <a:noFill/>
              </a:ln>
              <a:solidFill>
                <a:srgbClr val="000000"/>
              </a:solidFill>
              <a:effectLst/>
              <a:uLnTx/>
              <a:uFillTx/>
              <a:latin typeface="Calibri Light" panose="020F0302020204030204"/>
              <a:ea typeface="ＭＳ Ｐゴシック" panose="020B0600070205080204" pitchFamily="50" charset="-128"/>
              <a:cs typeface="+mn-cs"/>
            </a:endParaRPr>
          </a:p>
          <a:p>
            <a:pPr marL="271463" marR="0" lvl="0" algn="l" defTabSz="914400" rtl="0" eaLnBrk="1" fontAlgn="auto" latinLnBrk="0" hangingPunct="1">
              <a:spcBef>
                <a:spcPts val="0"/>
              </a:spcBef>
              <a:spcAft>
                <a:spcPts val="0"/>
              </a:spcAft>
              <a:buClrTx/>
              <a:buSzTx/>
              <a:buFontTx/>
              <a:buNone/>
              <a:tabLst/>
              <a:defRPr/>
            </a:pPr>
            <a:r>
              <a:rPr lang="ja-JP" altLang="en-US" sz="2500" b="1" spc="-50" dirty="0">
                <a:solidFill>
                  <a:srgbClr val="000000"/>
                </a:solidFill>
                <a:latin typeface="Calibri Light" panose="020F0302020204030204"/>
                <a:ea typeface="ＭＳ Ｐゴシック" panose="020B0600070205080204" pitchFamily="50" charset="-128"/>
              </a:rPr>
              <a:t>経営コンサルタント</a:t>
            </a:r>
            <a:r>
              <a:rPr lang="en-US" altLang="ja-JP" sz="2500" b="1" spc="-50" dirty="0">
                <a:solidFill>
                  <a:srgbClr val="000000"/>
                </a:solidFill>
                <a:latin typeface="Calibri Light" panose="020F0302020204030204"/>
                <a:ea typeface="ＭＳ Ｐゴシック" panose="020B0600070205080204" pitchFamily="50" charset="-128"/>
              </a:rPr>
              <a:t>/</a:t>
            </a:r>
            <a:r>
              <a:rPr lang="ja-JP" altLang="en-US" sz="2500" b="1" spc="-50" dirty="0">
                <a:solidFill>
                  <a:srgbClr val="000000"/>
                </a:solidFill>
                <a:latin typeface="Calibri Light" panose="020F0302020204030204"/>
                <a:ea typeface="ＭＳ Ｐゴシック" panose="020B0600070205080204" pitchFamily="50" charset="-128"/>
              </a:rPr>
              <a:t>Ｍ＆Ａコンサルタント</a:t>
            </a:r>
            <a:br>
              <a:rPr kumimoji="1" lang="ja-JP" altLang="en-US" sz="2500" b="0" i="0" u="none" strike="noStrike" kern="1200" cap="none" spc="-50" normalizeH="0" baseline="0" noProof="0" dirty="0">
                <a:ln>
                  <a:noFill/>
                </a:ln>
                <a:solidFill>
                  <a:srgbClr val="000000">
                    <a:lumMod val="75000"/>
                    <a:lumOff val="25000"/>
                  </a:srgbClr>
                </a:solidFill>
                <a:effectLst/>
                <a:uLnTx/>
                <a:uFillTx/>
                <a:latin typeface="Calibri Light" panose="020F0302020204030204"/>
                <a:ea typeface="ＭＳ Ｐゴシック" panose="020B0600070205080204" pitchFamily="50" charset="-128"/>
                <a:cs typeface="+mn-cs"/>
              </a:rPr>
            </a:br>
            <a:r>
              <a:rPr lang="en-US" altLang="ja-JP" sz="2400" dirty="0">
                <a:solidFill>
                  <a:srgbClr val="000000"/>
                </a:solidFill>
                <a:latin typeface="ＭＳ Ｐゴシック" panose="020B0600070205080204" pitchFamily="50" charset="-128"/>
                <a:ea typeface="ＭＳ Ｐゴシック" panose="020B0600070205080204" pitchFamily="50" charset="-128"/>
              </a:rPr>
              <a:t>M</a:t>
            </a:r>
            <a:r>
              <a:rPr kumimoji="1" lang="en-US" altLang="ja-JP" sz="2400" b="0" i="0" u="none" strike="noStrike" kern="120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mn-cs"/>
              </a:rPr>
              <a:t>ail: </a:t>
            </a:r>
            <a:r>
              <a:rPr lang="en-US" altLang="ja-JP" sz="2400" b="1" dirty="0">
                <a:solidFill>
                  <a:srgbClr val="000000"/>
                </a:solidFill>
                <a:latin typeface="+mj-lt"/>
                <a:ea typeface="ＭＳ Ｐゴシック" panose="020B0600070205080204" pitchFamily="50" charset="-128"/>
                <a:cs typeface="Calibri" panose="020F0502020204030204" pitchFamily="34" charset="0"/>
              </a:rPr>
              <a:t>otsuka@centable.jp</a:t>
            </a:r>
            <a:r>
              <a:rPr kumimoji="1" lang="en-US" altLang="ja-JP" sz="2400" b="0" i="0" u="none" strike="noStrike" kern="1200" cap="none" spc="0" normalizeH="0" baseline="0" noProof="0" dirty="0">
                <a:ln>
                  <a:noFill/>
                </a:ln>
                <a:solidFill>
                  <a:srgbClr val="000000"/>
                </a:solidFill>
                <a:effectLst/>
                <a:uLnTx/>
                <a:uFillTx/>
                <a:latin typeface="+mj-lt"/>
                <a:ea typeface="ＭＳ Ｐゴシック" panose="020B0600070205080204" pitchFamily="50" charset="-128"/>
                <a:cs typeface="Calibri" panose="020F0502020204030204" pitchFamily="34" charset="0"/>
              </a:rPr>
              <a:t>       </a:t>
            </a:r>
            <a:br>
              <a:rPr kumimoji="1" lang="en-US" altLang="ja-JP" sz="2400" b="0" i="0" u="none" strike="noStrike" kern="120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mn-cs"/>
              </a:rPr>
            </a:br>
            <a:r>
              <a:rPr lang="en-US" altLang="ja-JP" sz="2400" dirty="0">
                <a:solidFill>
                  <a:srgbClr val="000000"/>
                </a:solidFill>
                <a:latin typeface="ＭＳ Ｐゴシック" panose="020B0600070205080204" pitchFamily="50" charset="-128"/>
                <a:ea typeface="ＭＳ Ｐゴシック" panose="020B0600070205080204" pitchFamily="50" charset="-128"/>
              </a:rPr>
              <a:t>Tel</a:t>
            </a:r>
            <a:r>
              <a:rPr kumimoji="1" lang="ja-JP" altLang="en-US" sz="2400" b="0" i="0" u="none" strike="noStrike" kern="120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mn-cs"/>
              </a:rPr>
              <a:t>：</a:t>
            </a:r>
            <a:r>
              <a:rPr kumimoji="1" lang="en-US" altLang="ja-JP" sz="2400" b="0" i="0" u="none" strike="noStrike" kern="120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mn-cs"/>
              </a:rPr>
              <a:t>090-6472-0559</a:t>
            </a:r>
            <a:br>
              <a:rPr kumimoji="1" lang="en-US" altLang="ja-JP" sz="2400" b="0" i="0" u="none" strike="noStrike" kern="120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mn-cs"/>
              </a:rPr>
            </a:br>
            <a:r>
              <a:rPr kumimoji="1" lang="ja-JP" altLang="en-US" sz="2400" b="0" i="0" u="none" strike="noStrike" kern="120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mn-cs"/>
              </a:rPr>
              <a:t>ホームページ：</a:t>
            </a:r>
            <a:r>
              <a:rPr kumimoji="1" lang="en-US" altLang="ja-JP" sz="2400" b="0" i="0" u="sng" strike="noStrike" kern="1200" cap="none" spc="0" normalizeH="0" baseline="0" noProof="0" dirty="0">
                <a:ln>
                  <a:noFill/>
                </a:ln>
                <a:solidFill>
                  <a:schemeClr val="tx1"/>
                </a:solidFill>
                <a:effectLst/>
                <a:uLnTx/>
                <a:uFillTx/>
                <a:latin typeface="ＭＳ Ｐゴシック" panose="020B0600070205080204" pitchFamily="50" charset="-128"/>
                <a:ea typeface="ＭＳ Ｐゴシック" panose="020B0600070205080204" pitchFamily="50" charset="-128"/>
                <a:cs typeface="+mn-cs"/>
                <a:hlinkClick r:id="rId2">
                  <a:extLst>
                    <a:ext uri="{A12FA001-AC4F-418D-AE19-62706E023703}">
                      <ahyp:hlinkClr xmlns:ahyp="http://schemas.microsoft.com/office/drawing/2018/hyperlinkcolor" val="tx"/>
                    </a:ext>
                  </a:extLst>
                </a:hlinkClick>
              </a:rPr>
              <a:t>https://centable.jp</a:t>
            </a:r>
            <a:endParaRPr kumimoji="1" lang="en-US" altLang="ja-JP" sz="2400" b="0" i="0" u="sng" strike="noStrike" kern="1200" cap="none" spc="0" normalizeH="0" baseline="0" noProof="0" dirty="0">
              <a:ln>
                <a:noFill/>
              </a:ln>
              <a:solidFill>
                <a:schemeClr val="tx1"/>
              </a:solidFill>
              <a:effectLst/>
              <a:uLnTx/>
              <a:uFillTx/>
              <a:latin typeface="ＭＳ Ｐゴシック" panose="020B0600070205080204" pitchFamily="50" charset="-128"/>
              <a:ea typeface="ＭＳ Ｐゴシック" panose="020B0600070205080204" pitchFamily="50" charset="-128"/>
              <a:cs typeface="+mn-cs"/>
            </a:endParaRPr>
          </a:p>
          <a:p>
            <a:pPr marL="271463" marR="0" lvl="0" algn="l" defTabSz="914400" rtl="0" eaLnBrk="1" fontAlgn="auto" latinLnBrk="0" hangingPunct="1">
              <a:spcBef>
                <a:spcPts val="0"/>
              </a:spcBef>
              <a:spcAft>
                <a:spcPts val="0"/>
              </a:spcAft>
              <a:buClrTx/>
              <a:buSzTx/>
              <a:buFontTx/>
              <a:buNone/>
              <a:tabLst/>
              <a:defRPr/>
            </a:pPr>
            <a:r>
              <a:rPr lang="en-US" altLang="ja-JP" sz="2400" dirty="0">
                <a:solidFill>
                  <a:srgbClr val="000000"/>
                </a:solidFill>
                <a:latin typeface="ＭＳ Ｐゴシック" panose="020B0600070205080204" pitchFamily="50" charset="-128"/>
                <a:ea typeface="ＭＳ Ｐゴシック" panose="020B0600070205080204" pitchFamily="50" charset="-128"/>
              </a:rPr>
              <a:t>M&amp;A</a:t>
            </a:r>
            <a:r>
              <a:rPr lang="ja-JP" altLang="en-US" sz="2400" dirty="0">
                <a:solidFill>
                  <a:srgbClr val="000000"/>
                </a:solidFill>
                <a:latin typeface="ＭＳ Ｐゴシック" panose="020B0600070205080204" pitchFamily="50" charset="-128"/>
                <a:ea typeface="ＭＳ Ｐゴシック" panose="020B0600070205080204" pitchFamily="50" charset="-128"/>
              </a:rPr>
              <a:t>の</a:t>
            </a:r>
            <a:r>
              <a:rPr lang="en-US" altLang="ja-JP" sz="2400" dirty="0">
                <a:solidFill>
                  <a:srgbClr val="000000"/>
                </a:solidFill>
                <a:latin typeface="ＭＳ Ｐゴシック" panose="020B0600070205080204" pitchFamily="50" charset="-128"/>
                <a:ea typeface="ＭＳ Ｐゴシック" panose="020B0600070205080204" pitchFamily="50" charset="-128"/>
              </a:rPr>
              <a:t>LP</a:t>
            </a:r>
            <a:r>
              <a:rPr lang="ja-JP" altLang="en-US" sz="2400" dirty="0">
                <a:solidFill>
                  <a:srgbClr val="000000"/>
                </a:solidFill>
                <a:latin typeface="ＭＳ Ｐゴシック" panose="020B0600070205080204" pitchFamily="50" charset="-128"/>
                <a:ea typeface="ＭＳ Ｐゴシック" panose="020B0600070205080204" pitchFamily="50" charset="-128"/>
              </a:rPr>
              <a:t>：</a:t>
            </a:r>
            <a:endParaRPr lang="en-US" altLang="ja-JP" sz="2400" dirty="0">
              <a:solidFill>
                <a:srgbClr val="000000"/>
              </a:solidFill>
              <a:latin typeface="ＭＳ Ｐゴシック" panose="020B0600070205080204" pitchFamily="50" charset="-128"/>
              <a:ea typeface="ＭＳ Ｐゴシック" panose="020B0600070205080204" pitchFamily="50" charset="-128"/>
            </a:endParaRPr>
          </a:p>
          <a:p>
            <a:pPr marL="271463" marR="0" lvl="0" algn="l" defTabSz="914400" rtl="0" eaLnBrk="1" fontAlgn="auto" latinLnBrk="0" hangingPunct="1">
              <a:spcBef>
                <a:spcPts val="0"/>
              </a:spcBef>
              <a:spcAft>
                <a:spcPts val="0"/>
              </a:spcAft>
              <a:buClrTx/>
              <a:buSzTx/>
              <a:buFontTx/>
              <a:buNone/>
              <a:tabLst/>
              <a:defRPr/>
            </a:pPr>
            <a:r>
              <a:rPr lang="en-US" altLang="ja-JP" sz="2000" dirty="0">
                <a:solidFill>
                  <a:srgbClr val="000000"/>
                </a:solidFill>
                <a:latin typeface="ＭＳ Ｐゴシック" panose="020B0600070205080204" pitchFamily="50" charset="-128"/>
                <a:ea typeface="ＭＳ Ｐゴシック" panose="020B0600070205080204" pitchFamily="50" charset="-128"/>
              </a:rPr>
              <a:t>https://centable.jp/ma-lp?fbclid=IwAR2TLqHxZK8sE-Ez727qhL2k8kYfI8Z4C2SO88XXkEvTq5pBmK_PSt3lk18</a:t>
            </a:r>
            <a:endParaRPr kumimoji="1" lang="ja-JP" altLang="en-US" sz="2000" b="0" i="0" u="none" strike="noStrike" kern="1200" cap="none" spc="0" normalizeH="0" baseline="0" noProof="0" dirty="0">
              <a:ln>
                <a:noFill/>
              </a:ln>
              <a:solidFill>
                <a:prstClr val="white"/>
              </a:solidFill>
              <a:effectLst/>
              <a:uLnTx/>
              <a:uFillTx/>
              <a:latin typeface="Calibri" panose="020F0502020204030204"/>
              <a:ea typeface="ＭＳ Ｐゴシック" panose="020B0600070205080204" pitchFamily="50" charset="-128"/>
              <a:cs typeface="+mn-cs"/>
            </a:endParaRPr>
          </a:p>
        </p:txBody>
      </p:sp>
      <p:sp>
        <p:nvSpPr>
          <p:cNvPr id="2" name="スライド番号プレースホルダー 1">
            <a:extLst>
              <a:ext uri="{FF2B5EF4-FFF2-40B4-BE49-F238E27FC236}">
                <a16:creationId xmlns:a16="http://schemas.microsoft.com/office/drawing/2014/main" id="{4A707AA3-C946-4F9C-85A3-3D838D043DB4}"/>
              </a:ext>
            </a:extLst>
          </p:cNvPr>
          <p:cNvSpPr>
            <a:spLocks noGrp="1"/>
          </p:cNvSpPr>
          <p:nvPr>
            <p:ph type="sldNum" sz="quarter" idx="12"/>
          </p:nvPr>
        </p:nvSpPr>
        <p:spPr/>
        <p:txBody>
          <a:bodyPr/>
          <a:lstStyle/>
          <a:p>
            <a:fld id="{6F8E6966-F97B-461E-B3B6-5212917A00F6}" type="slidenum">
              <a:rPr kumimoji="1" lang="ja-JP" altLang="en-US" sz="2400" smtClean="0"/>
              <a:t>27</a:t>
            </a:fld>
            <a:endParaRPr kumimoji="1" lang="ja-JP" altLang="en-US" sz="2400" dirty="0"/>
          </a:p>
        </p:txBody>
      </p:sp>
      <p:pic>
        <p:nvPicPr>
          <p:cNvPr id="8" name="図 7">
            <a:extLst>
              <a:ext uri="{FF2B5EF4-FFF2-40B4-BE49-F238E27FC236}">
                <a16:creationId xmlns:a16="http://schemas.microsoft.com/office/drawing/2014/main" id="{6BAAA498-4B23-4A08-96F3-8C2C13E82F3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20530" y="659018"/>
            <a:ext cx="1612969" cy="1911431"/>
          </a:xfrm>
          <a:prstGeom prst="rect">
            <a:avLst/>
          </a:prstGeom>
        </p:spPr>
      </p:pic>
      <p:sp>
        <p:nvSpPr>
          <p:cNvPr id="3" name="テキスト ボックス 2">
            <a:extLst>
              <a:ext uri="{FF2B5EF4-FFF2-40B4-BE49-F238E27FC236}">
                <a16:creationId xmlns:a16="http://schemas.microsoft.com/office/drawing/2014/main" id="{C7DD0149-38AA-481E-9257-D46AF2491086}"/>
              </a:ext>
            </a:extLst>
          </p:cNvPr>
          <p:cNvSpPr txBox="1"/>
          <p:nvPr/>
        </p:nvSpPr>
        <p:spPr>
          <a:xfrm>
            <a:off x="2672478" y="1130691"/>
            <a:ext cx="5736885" cy="1384995"/>
          </a:xfrm>
          <a:prstGeom prst="rect">
            <a:avLst/>
          </a:prstGeom>
          <a:noFill/>
        </p:spPr>
        <p:txBody>
          <a:bodyPr wrap="square" rtlCol="0">
            <a:spAutoFit/>
          </a:bodyPr>
          <a:lstStyle/>
          <a:p>
            <a:r>
              <a:rPr kumimoji="1" lang="ja-JP" altLang="en-US" sz="2400" dirty="0"/>
              <a:t>資料請求ありがとうございました。</a:t>
            </a:r>
            <a:endParaRPr kumimoji="1" lang="en-US" altLang="ja-JP" sz="2400" dirty="0"/>
          </a:p>
          <a:p>
            <a:endParaRPr kumimoji="1" lang="en-US" altLang="ja-JP" sz="1200"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srgbClr val="000000"/>
                </a:solidFill>
                <a:effectLst/>
                <a:uLnTx/>
                <a:uFillTx/>
                <a:latin typeface="Calibri" panose="020F0502020204030204"/>
                <a:ea typeface="ＭＳ Ｐゴシック" panose="020B0600070205080204" pitchFamily="50" charset="-128"/>
                <a:cs typeface="+mn-cs"/>
              </a:rPr>
              <a:t>Ｍ＆Ａ・資本提携、会社経営等に関するご質問・ご相談はお気軽にお問合せ下さい！</a:t>
            </a:r>
          </a:p>
        </p:txBody>
      </p:sp>
    </p:spTree>
    <p:extLst>
      <p:ext uri="{BB962C8B-B14F-4D97-AF65-F5344CB8AC3E}">
        <p14:creationId xmlns:p14="http://schemas.microsoft.com/office/powerpoint/2010/main" val="30493799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A80789D-D9D3-3920-C268-8FBAD69B820B}"/>
              </a:ext>
            </a:extLst>
          </p:cNvPr>
          <p:cNvSpPr>
            <a:spLocks noGrp="1"/>
          </p:cNvSpPr>
          <p:nvPr>
            <p:ph type="title"/>
          </p:nvPr>
        </p:nvSpPr>
        <p:spPr>
          <a:xfrm>
            <a:off x="467544" y="332656"/>
            <a:ext cx="7543800" cy="838140"/>
          </a:xfrm>
        </p:spPr>
        <p:txBody>
          <a:bodyPr/>
          <a:lstStyle/>
          <a:p>
            <a:r>
              <a:rPr kumimoji="1" lang="ja-JP" altLang="en-US" dirty="0"/>
              <a:t>弊社サービス</a:t>
            </a:r>
            <a:r>
              <a:rPr lang="ja-JP" altLang="en-US" dirty="0"/>
              <a:t> ５つの</a:t>
            </a:r>
            <a:r>
              <a:rPr kumimoji="1" lang="ja-JP" altLang="en-US" dirty="0"/>
              <a:t>強み</a:t>
            </a:r>
          </a:p>
        </p:txBody>
      </p:sp>
      <p:sp>
        <p:nvSpPr>
          <p:cNvPr id="3" name="コンテンツ プレースホルダー 2">
            <a:extLst>
              <a:ext uri="{FF2B5EF4-FFF2-40B4-BE49-F238E27FC236}">
                <a16:creationId xmlns:a16="http://schemas.microsoft.com/office/drawing/2014/main" id="{5954FFC9-D573-B8B9-036A-FD3BCC3DA576}"/>
              </a:ext>
            </a:extLst>
          </p:cNvPr>
          <p:cNvSpPr>
            <a:spLocks noGrp="1"/>
          </p:cNvSpPr>
          <p:nvPr>
            <p:ph idx="1"/>
          </p:nvPr>
        </p:nvSpPr>
        <p:spPr>
          <a:xfrm>
            <a:off x="547709" y="1484784"/>
            <a:ext cx="8048582" cy="4536504"/>
          </a:xfrm>
        </p:spPr>
        <p:txBody>
          <a:bodyPr>
            <a:normAutofit fontScale="85000" lnSpcReduction="20000"/>
          </a:bodyPr>
          <a:lstStyle/>
          <a:p>
            <a:pPr marL="514350" indent="-514350">
              <a:lnSpc>
                <a:spcPct val="120000"/>
              </a:lnSpc>
              <a:buClrTx/>
              <a:buFont typeface="+mj-ea"/>
              <a:buAutoNum type="circleNumDbPlain"/>
            </a:pPr>
            <a:r>
              <a:rPr kumimoji="1" lang="en-US" altLang="ja-JP" sz="2800" dirty="0">
                <a:solidFill>
                  <a:schemeClr val="tx1"/>
                </a:solidFill>
              </a:rPr>
              <a:t>M&amp;A</a:t>
            </a:r>
            <a:r>
              <a:rPr kumimoji="1" lang="ja-JP" altLang="en-US" sz="2800" dirty="0">
                <a:solidFill>
                  <a:schemeClr val="tx1"/>
                </a:solidFill>
              </a:rPr>
              <a:t>経験３０年の専任コンサルタントが依頼主の</a:t>
            </a:r>
            <a:r>
              <a:rPr kumimoji="1" lang="en-US" altLang="ja-JP" sz="2800" dirty="0">
                <a:solidFill>
                  <a:schemeClr val="tx1"/>
                </a:solidFill>
              </a:rPr>
              <a:t>M&amp;A</a:t>
            </a:r>
            <a:r>
              <a:rPr kumimoji="1" lang="ja-JP" altLang="en-US" sz="2800" dirty="0">
                <a:solidFill>
                  <a:schemeClr val="tx1"/>
                </a:solidFill>
              </a:rPr>
              <a:t>（会社売却）を的確に支援します。</a:t>
            </a:r>
            <a:endParaRPr kumimoji="1" lang="en-US" altLang="ja-JP" sz="2800" dirty="0">
              <a:solidFill>
                <a:schemeClr val="tx1"/>
              </a:solidFill>
            </a:endParaRPr>
          </a:p>
          <a:p>
            <a:pPr marL="514350" indent="-514350">
              <a:lnSpc>
                <a:spcPct val="120000"/>
              </a:lnSpc>
              <a:buClrTx/>
              <a:buFont typeface="+mj-ea"/>
              <a:buAutoNum type="circleNumDbPlain"/>
            </a:pPr>
            <a:r>
              <a:rPr lang="ja-JP" altLang="en-US" sz="2800" dirty="0">
                <a:solidFill>
                  <a:schemeClr val="tx1"/>
                </a:solidFill>
              </a:rPr>
              <a:t>Ｍ＆Ａの検討段階から将来構想の立案や企業価値最大化のための経営改善も支援します。</a:t>
            </a:r>
            <a:endParaRPr lang="en-US" altLang="ja-JP" sz="2800" dirty="0">
              <a:solidFill>
                <a:schemeClr val="tx1"/>
              </a:solidFill>
            </a:endParaRPr>
          </a:p>
          <a:p>
            <a:pPr marL="514350" indent="-514350">
              <a:lnSpc>
                <a:spcPct val="120000"/>
              </a:lnSpc>
              <a:buClrTx/>
              <a:buFont typeface="+mj-ea"/>
              <a:buAutoNum type="circleNumDbPlain"/>
            </a:pPr>
            <a:r>
              <a:rPr lang="ja-JP" altLang="en-US" sz="2800" dirty="0">
                <a:solidFill>
                  <a:schemeClr val="tx1"/>
                </a:solidFill>
              </a:rPr>
              <a:t>“</a:t>
            </a:r>
            <a:r>
              <a:rPr lang="en-US" altLang="ja-JP" sz="2800" dirty="0">
                <a:solidFill>
                  <a:schemeClr val="tx1"/>
                </a:solidFill>
              </a:rPr>
              <a:t>M&amp;A</a:t>
            </a:r>
            <a:r>
              <a:rPr lang="ja-JP" altLang="en-US" sz="2800" dirty="0">
                <a:solidFill>
                  <a:schemeClr val="tx1"/>
                </a:solidFill>
              </a:rPr>
              <a:t>成立ありき”ではなく、依頼主の利益最大化に向けた支援を行います。</a:t>
            </a:r>
            <a:endParaRPr lang="en-US" altLang="ja-JP" sz="2800" dirty="0">
              <a:solidFill>
                <a:schemeClr val="tx1"/>
              </a:solidFill>
            </a:endParaRPr>
          </a:p>
          <a:p>
            <a:pPr marL="514350" indent="-514350">
              <a:lnSpc>
                <a:spcPct val="120000"/>
              </a:lnSpc>
              <a:buClrTx/>
              <a:buFont typeface="+mj-ea"/>
              <a:buAutoNum type="circleNumDbPlain"/>
            </a:pPr>
            <a:r>
              <a:rPr kumimoji="1" lang="ja-JP" altLang="en-US" sz="2800" dirty="0">
                <a:solidFill>
                  <a:schemeClr val="tx1"/>
                </a:solidFill>
              </a:rPr>
              <a:t>会社売却後の社員の雇用維持を確実にするためのアドバイス・交渉も行います。</a:t>
            </a:r>
            <a:endParaRPr kumimoji="1" lang="en-US" altLang="ja-JP" sz="2800" dirty="0">
              <a:solidFill>
                <a:schemeClr val="tx1"/>
              </a:solidFill>
            </a:endParaRPr>
          </a:p>
          <a:p>
            <a:pPr marL="514350" indent="-514350">
              <a:lnSpc>
                <a:spcPct val="120000"/>
              </a:lnSpc>
              <a:buClrTx/>
              <a:buFont typeface="+mj-ea"/>
              <a:buAutoNum type="circleNumDbPlain"/>
            </a:pPr>
            <a:r>
              <a:rPr kumimoji="1" lang="ja-JP" altLang="en-US" sz="2800" dirty="0">
                <a:solidFill>
                  <a:schemeClr val="tx1"/>
                </a:solidFill>
              </a:rPr>
              <a:t>リーズナブルな料金体系でＭ＆Ａ（会社売却）の支援を行います。</a:t>
            </a:r>
          </a:p>
        </p:txBody>
      </p:sp>
      <p:sp>
        <p:nvSpPr>
          <p:cNvPr id="4" name="スライド番号プレースホルダー 3">
            <a:extLst>
              <a:ext uri="{FF2B5EF4-FFF2-40B4-BE49-F238E27FC236}">
                <a16:creationId xmlns:a16="http://schemas.microsoft.com/office/drawing/2014/main" id="{9DD0AF8D-6457-38C9-2FE5-75E8B3A75FDE}"/>
              </a:ext>
            </a:extLst>
          </p:cNvPr>
          <p:cNvSpPr>
            <a:spLocks noGrp="1"/>
          </p:cNvSpPr>
          <p:nvPr>
            <p:ph type="sldNum" sz="quarter" idx="12"/>
          </p:nvPr>
        </p:nvSpPr>
        <p:spPr/>
        <p:txBody>
          <a:bodyPr/>
          <a:lstStyle/>
          <a:p>
            <a:fld id="{6F8E6966-F97B-461E-B3B6-5212917A00F6}" type="slidenum">
              <a:rPr lang="ja-JP" altLang="en-US" smtClean="0"/>
              <a:pPr/>
              <a:t>3</a:t>
            </a:fld>
            <a:endParaRPr lang="ja-JP" altLang="en-US" dirty="0"/>
          </a:p>
        </p:txBody>
      </p:sp>
    </p:spTree>
    <p:extLst>
      <p:ext uri="{BB962C8B-B14F-4D97-AF65-F5344CB8AC3E}">
        <p14:creationId xmlns:p14="http://schemas.microsoft.com/office/powerpoint/2010/main" val="25462862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6F8E6966-F97B-461E-B3B6-5212917A00F6}" type="slidenum">
              <a:rPr kumimoji="1" lang="ja-JP" altLang="en-US" sz="2400" smtClean="0"/>
              <a:t>4</a:t>
            </a:fld>
            <a:endParaRPr kumimoji="1" lang="ja-JP" altLang="en-US" sz="2400" dirty="0"/>
          </a:p>
        </p:txBody>
      </p:sp>
      <p:sp>
        <p:nvSpPr>
          <p:cNvPr id="3" name="テキスト ボックス 2">
            <a:extLst>
              <a:ext uri="{FF2B5EF4-FFF2-40B4-BE49-F238E27FC236}">
                <a16:creationId xmlns:a16="http://schemas.microsoft.com/office/drawing/2014/main" id="{3BBB11A5-A8CB-5AB2-2FAA-103828A3AB0C}"/>
              </a:ext>
            </a:extLst>
          </p:cNvPr>
          <p:cNvSpPr txBox="1"/>
          <p:nvPr/>
        </p:nvSpPr>
        <p:spPr>
          <a:xfrm>
            <a:off x="683568" y="332656"/>
            <a:ext cx="6912768" cy="830997"/>
          </a:xfrm>
          <a:prstGeom prst="rect">
            <a:avLst/>
          </a:prstGeom>
          <a:noFill/>
        </p:spPr>
        <p:txBody>
          <a:bodyPr wrap="square" rtlCol="0">
            <a:spAutoFit/>
          </a:bodyPr>
          <a:lstStyle/>
          <a:p>
            <a:r>
              <a:rPr kumimoji="1" lang="ja-JP" altLang="en-US" sz="4800" dirty="0"/>
              <a:t>弊社の提供サービス</a:t>
            </a:r>
          </a:p>
        </p:txBody>
      </p:sp>
      <p:sp>
        <p:nvSpPr>
          <p:cNvPr id="5" name="正方形/長方形 4">
            <a:extLst>
              <a:ext uri="{FF2B5EF4-FFF2-40B4-BE49-F238E27FC236}">
                <a16:creationId xmlns:a16="http://schemas.microsoft.com/office/drawing/2014/main" id="{B633BF1B-1FA3-B385-1286-87393286A496}"/>
              </a:ext>
            </a:extLst>
          </p:cNvPr>
          <p:cNvSpPr/>
          <p:nvPr/>
        </p:nvSpPr>
        <p:spPr>
          <a:xfrm>
            <a:off x="678892" y="1844659"/>
            <a:ext cx="695077" cy="1113218"/>
          </a:xfrm>
          <a:prstGeom prst="rect">
            <a:avLst/>
          </a:prstGeom>
          <a:solidFill>
            <a:sysClr val="window" lastClr="FFFFFF"/>
          </a:solidFill>
          <a:ln w="28575" cap="flat" cmpd="sng" algn="ctr">
            <a:solidFill>
              <a:srgbClr val="4472C4">
                <a:shade val="50000"/>
              </a:srgbClr>
            </a:solidFill>
            <a:prstDash val="solid"/>
            <a:miter lim="800000"/>
          </a:ln>
          <a:effectLst/>
        </p:spPr>
        <p:txBody>
          <a:bodyPr vert="eaVert"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400" b="0" i="0" u="none" strike="noStrike" kern="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検討段階</a:t>
            </a:r>
          </a:p>
        </p:txBody>
      </p:sp>
      <p:sp>
        <p:nvSpPr>
          <p:cNvPr id="7" name="正方形/長方形 6">
            <a:extLst>
              <a:ext uri="{FF2B5EF4-FFF2-40B4-BE49-F238E27FC236}">
                <a16:creationId xmlns:a16="http://schemas.microsoft.com/office/drawing/2014/main" id="{5BC4EEA2-A909-44C3-8907-DDCE36A1B876}"/>
              </a:ext>
            </a:extLst>
          </p:cNvPr>
          <p:cNvSpPr/>
          <p:nvPr/>
        </p:nvSpPr>
        <p:spPr>
          <a:xfrm>
            <a:off x="1503426" y="1844659"/>
            <a:ext cx="3554749" cy="1113218"/>
          </a:xfrm>
          <a:prstGeom prst="rect">
            <a:avLst/>
          </a:prstGeom>
          <a:solidFill>
            <a:sysClr val="window" lastClr="FFFFFF"/>
          </a:solidFill>
          <a:ln w="28575" cap="flat" cmpd="sng" algn="ctr">
            <a:solidFill>
              <a:srgbClr val="4472C4">
                <a:shade val="50000"/>
              </a:srgbClr>
            </a:solidFill>
            <a:prstDash val="solid"/>
            <a:miter lim="800000"/>
          </a:ln>
          <a:effectLst/>
        </p:spPr>
        <p:txBody>
          <a:bodyPr rtlCol="0" anchor="ctr"/>
          <a:lstStyle/>
          <a:p>
            <a:pPr marL="534988" marR="0" lvl="0" indent="-268288" defTabSz="914400" eaLnBrk="1" fontAlgn="auto" latinLnBrk="0" hangingPunct="1">
              <a:lnSpc>
                <a:spcPct val="90000"/>
              </a:lnSpc>
              <a:spcBef>
                <a:spcPts val="600"/>
              </a:spcBef>
              <a:spcAft>
                <a:spcPts val="0"/>
              </a:spcAft>
              <a:buClrTx/>
              <a:buSzTx/>
              <a:buFont typeface="+mj-ea"/>
              <a:buAutoNum type="circleNumDbPlain"/>
              <a:tabLst/>
              <a:defRPr/>
            </a:pPr>
            <a:r>
              <a:rPr kumimoji="0" lang="ja-JP" altLang="en-US" sz="1400" b="0" i="0" u="none" strike="noStrike" kern="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お問い合わせ</a:t>
            </a:r>
            <a:endParaRPr kumimoji="0" lang="en-US" altLang="ja-JP" sz="1400" b="0" i="0" u="none" strike="noStrike" kern="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endParaRPr>
          </a:p>
          <a:p>
            <a:pPr marL="534988" marR="0" lvl="0" indent="-268288" defTabSz="914400" eaLnBrk="1" fontAlgn="auto" latinLnBrk="0" hangingPunct="1">
              <a:lnSpc>
                <a:spcPct val="90000"/>
              </a:lnSpc>
              <a:spcBef>
                <a:spcPts val="600"/>
              </a:spcBef>
              <a:spcAft>
                <a:spcPts val="0"/>
              </a:spcAft>
              <a:buClrTx/>
              <a:buSzTx/>
              <a:buFont typeface="+mj-ea"/>
              <a:buAutoNum type="circleNumDbPlain"/>
              <a:tabLst/>
              <a:defRPr/>
            </a:pPr>
            <a:r>
              <a:rPr kumimoji="0" lang="ja-JP" altLang="en-US" sz="1400" b="0" i="0" u="none" strike="noStrike" kern="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無料相談</a:t>
            </a:r>
            <a:endParaRPr kumimoji="0" lang="en-US" altLang="ja-JP" sz="1400" b="0" i="0" u="none" strike="noStrike" kern="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endParaRPr>
          </a:p>
          <a:p>
            <a:pPr marL="534988" marR="0" lvl="0" indent="-268288" defTabSz="914400" eaLnBrk="1" fontAlgn="auto" latinLnBrk="0" hangingPunct="1">
              <a:lnSpc>
                <a:spcPct val="90000"/>
              </a:lnSpc>
              <a:spcBef>
                <a:spcPts val="600"/>
              </a:spcBef>
              <a:spcAft>
                <a:spcPts val="0"/>
              </a:spcAft>
              <a:buClrTx/>
              <a:buSzTx/>
              <a:buFont typeface="+mj-ea"/>
              <a:buAutoNum type="circleNumDbPlain"/>
              <a:tabLst/>
              <a:defRPr/>
            </a:pPr>
            <a:r>
              <a:rPr kumimoji="0" lang="ja-JP" altLang="en-US" sz="1400" b="0" i="0" u="none" strike="noStrike" kern="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サービス内容の検討</a:t>
            </a:r>
            <a:endParaRPr kumimoji="0" lang="en-US" altLang="ja-JP" sz="1400" b="0" i="0" u="none" strike="noStrike" kern="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endParaRPr>
          </a:p>
          <a:p>
            <a:pPr marL="534988" marR="0" lvl="0" indent="-268288" defTabSz="914400" eaLnBrk="1" fontAlgn="auto" latinLnBrk="0" hangingPunct="1">
              <a:lnSpc>
                <a:spcPct val="90000"/>
              </a:lnSpc>
              <a:spcBef>
                <a:spcPts val="600"/>
              </a:spcBef>
              <a:spcAft>
                <a:spcPts val="0"/>
              </a:spcAft>
              <a:buClrTx/>
              <a:buSzTx/>
              <a:buFont typeface="+mj-ea"/>
              <a:buAutoNum type="circleNumDbPlain"/>
              <a:tabLst/>
              <a:defRPr/>
            </a:pPr>
            <a:r>
              <a:rPr kumimoji="0" lang="ja-JP" altLang="en-US" sz="1400" b="0" i="0" u="none" strike="noStrike" kern="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アドバイザリー契約締結</a:t>
            </a:r>
            <a:endParaRPr kumimoji="0" lang="en-US" altLang="ja-JP" sz="1400" b="0" i="0" u="none" strike="noStrike" kern="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endParaRPr>
          </a:p>
        </p:txBody>
      </p:sp>
      <p:sp>
        <p:nvSpPr>
          <p:cNvPr id="8" name="正方形/長方形 7">
            <a:extLst>
              <a:ext uri="{FF2B5EF4-FFF2-40B4-BE49-F238E27FC236}">
                <a16:creationId xmlns:a16="http://schemas.microsoft.com/office/drawing/2014/main" id="{1A0F03F7-69BE-35BC-D88C-E9CF41DE6A13}"/>
              </a:ext>
            </a:extLst>
          </p:cNvPr>
          <p:cNvSpPr/>
          <p:nvPr/>
        </p:nvSpPr>
        <p:spPr>
          <a:xfrm>
            <a:off x="678893" y="3008470"/>
            <a:ext cx="695077" cy="3165559"/>
          </a:xfrm>
          <a:prstGeom prst="rect">
            <a:avLst/>
          </a:prstGeom>
          <a:solidFill>
            <a:sysClr val="window" lastClr="FFFFFF"/>
          </a:solidFill>
          <a:ln w="28575" cap="flat" cmpd="sng" algn="ctr">
            <a:solidFill>
              <a:srgbClr val="4472C4">
                <a:shade val="50000"/>
              </a:srgbClr>
            </a:solidFill>
            <a:prstDash val="solid"/>
            <a:miter lim="800000"/>
          </a:ln>
          <a:effectLst/>
        </p:spPr>
        <p:txBody>
          <a:bodyPr vert="eaVert"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400" b="0" i="0" u="none" strike="noStrike" kern="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Ｍ＆Ａサービスの主な流れ</a:t>
            </a:r>
          </a:p>
        </p:txBody>
      </p:sp>
      <p:sp>
        <p:nvSpPr>
          <p:cNvPr id="9" name="正方形/長方形 8">
            <a:extLst>
              <a:ext uri="{FF2B5EF4-FFF2-40B4-BE49-F238E27FC236}">
                <a16:creationId xmlns:a16="http://schemas.microsoft.com/office/drawing/2014/main" id="{DE6EBB2D-1991-0AE9-A69F-C5225A3BF774}"/>
              </a:ext>
            </a:extLst>
          </p:cNvPr>
          <p:cNvSpPr/>
          <p:nvPr/>
        </p:nvSpPr>
        <p:spPr>
          <a:xfrm>
            <a:off x="1503426" y="2996787"/>
            <a:ext cx="3554749" cy="3175045"/>
          </a:xfrm>
          <a:prstGeom prst="rect">
            <a:avLst/>
          </a:prstGeom>
          <a:solidFill>
            <a:sysClr val="window" lastClr="FFFFFF"/>
          </a:solidFill>
          <a:ln w="28575" cap="flat" cmpd="sng" algn="ctr">
            <a:solidFill>
              <a:srgbClr val="4472C4">
                <a:shade val="50000"/>
              </a:srgbClr>
            </a:solidFill>
            <a:prstDash val="solid"/>
            <a:miter lim="800000"/>
          </a:ln>
          <a:effectLst/>
        </p:spPr>
        <p:txBody>
          <a:bodyPr rtlCol="0" anchor="ctr"/>
          <a:lstStyle/>
          <a:p>
            <a:pPr marL="534988" marR="0" lvl="0" indent="-268288" defTabSz="914400" eaLnBrk="1" fontAlgn="auto" latinLnBrk="0" hangingPunct="1">
              <a:spcBef>
                <a:spcPts val="600"/>
              </a:spcBef>
              <a:spcAft>
                <a:spcPts val="0"/>
              </a:spcAft>
              <a:buClrTx/>
              <a:buSzTx/>
              <a:buFont typeface="+mj-ea"/>
              <a:buAutoNum type="circleNumDbPlain"/>
              <a:tabLst/>
              <a:defRPr/>
            </a:pPr>
            <a:r>
              <a:rPr kumimoji="0" lang="ja-JP" altLang="en-US" sz="1600" kern="0" dirty="0">
                <a:solidFill>
                  <a:prstClr val="black"/>
                </a:solidFill>
                <a:latin typeface="游ゴシック" panose="020B0400000000000000" pitchFamily="50" charset="-128"/>
                <a:ea typeface="游ゴシック" panose="020B0400000000000000" pitchFamily="50" charset="-128"/>
              </a:rPr>
              <a:t>会社の将来の方向性を検討</a:t>
            </a:r>
            <a:endParaRPr kumimoji="0" lang="en-US" altLang="ja-JP" sz="1600" b="0" i="0" u="none" strike="noStrike" kern="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endParaRPr>
          </a:p>
          <a:p>
            <a:pPr marL="534988" marR="0" lvl="0" indent="-268288" defTabSz="914400" eaLnBrk="1" fontAlgn="auto" latinLnBrk="0" hangingPunct="1">
              <a:spcBef>
                <a:spcPts val="600"/>
              </a:spcBef>
              <a:spcAft>
                <a:spcPts val="0"/>
              </a:spcAft>
              <a:buClrTx/>
              <a:buSzTx/>
              <a:buFont typeface="+mj-ea"/>
              <a:buAutoNum type="circleNumDbPlain"/>
              <a:tabLst/>
              <a:defRPr/>
            </a:pPr>
            <a:r>
              <a:rPr kumimoji="0" lang="ja-JP" altLang="en-US" sz="1600" kern="0" dirty="0">
                <a:solidFill>
                  <a:prstClr val="black"/>
                </a:solidFill>
                <a:latin typeface="游ゴシック" panose="020B0400000000000000" pitchFamily="50" charset="-128"/>
                <a:ea typeface="游ゴシック" panose="020B0400000000000000" pitchFamily="50" charset="-128"/>
              </a:rPr>
              <a:t>事業継続が困難な場合、会社売却の可能性検討</a:t>
            </a:r>
            <a:endParaRPr kumimoji="0" lang="en-US" altLang="ja-JP" sz="1600" b="0" i="0" u="none" strike="noStrike" kern="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endParaRPr>
          </a:p>
          <a:p>
            <a:pPr marL="534988" marR="0" lvl="0" indent="-268288" defTabSz="914400" eaLnBrk="1" fontAlgn="auto" latinLnBrk="0" hangingPunct="1">
              <a:spcBef>
                <a:spcPts val="600"/>
              </a:spcBef>
              <a:spcAft>
                <a:spcPts val="0"/>
              </a:spcAft>
              <a:buClrTx/>
              <a:buSzTx/>
              <a:buFont typeface="+mj-ea"/>
              <a:buAutoNum type="circleNumDbPlain"/>
              <a:tabLst/>
              <a:defRPr/>
            </a:pPr>
            <a:r>
              <a:rPr kumimoji="0" lang="ja-JP" altLang="en-US" sz="1600" b="0" i="0" u="none" strike="noStrike" kern="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経営改善による企業価値向上</a:t>
            </a:r>
            <a:endParaRPr kumimoji="0" lang="en-US" altLang="ja-JP" sz="1600" b="0" i="0" u="none" strike="noStrike" kern="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endParaRPr>
          </a:p>
          <a:p>
            <a:pPr marL="534988" marR="0" lvl="0" indent="-268288" defTabSz="914400" eaLnBrk="1" fontAlgn="auto" latinLnBrk="0" hangingPunct="1">
              <a:spcBef>
                <a:spcPts val="600"/>
              </a:spcBef>
              <a:spcAft>
                <a:spcPts val="0"/>
              </a:spcAft>
              <a:buClrTx/>
              <a:buSzTx/>
              <a:buFont typeface="+mj-ea"/>
              <a:buAutoNum type="circleNumDbPlain"/>
              <a:tabLst/>
              <a:defRPr/>
            </a:pPr>
            <a:r>
              <a:rPr kumimoji="0" lang="ja-JP" altLang="en-US" sz="1600" kern="0" dirty="0">
                <a:solidFill>
                  <a:prstClr val="black"/>
                </a:solidFill>
                <a:latin typeface="游ゴシック" panose="020B0400000000000000" pitchFamily="50" charset="-128"/>
                <a:ea typeface="游ゴシック" panose="020B0400000000000000" pitchFamily="50" charset="-128"/>
              </a:rPr>
              <a:t>売却先候補企業の選定</a:t>
            </a:r>
            <a:endParaRPr kumimoji="0" lang="en-US" altLang="ja-JP" sz="1600" b="0" i="0" u="none" strike="noStrike" kern="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endParaRPr>
          </a:p>
          <a:p>
            <a:pPr marL="534988" marR="0" lvl="0" indent="-268288" defTabSz="914400" eaLnBrk="1" fontAlgn="auto" latinLnBrk="0" hangingPunct="1">
              <a:spcBef>
                <a:spcPts val="600"/>
              </a:spcBef>
              <a:spcAft>
                <a:spcPts val="0"/>
              </a:spcAft>
              <a:buClrTx/>
              <a:buSzTx/>
              <a:buFont typeface="+mj-ea"/>
              <a:buAutoNum type="circleNumDbPlain"/>
              <a:tabLst/>
              <a:defRPr/>
            </a:pPr>
            <a:r>
              <a:rPr kumimoji="0" lang="ja-JP" altLang="en-US" sz="1600" kern="0" dirty="0">
                <a:solidFill>
                  <a:prstClr val="black"/>
                </a:solidFill>
                <a:latin typeface="游ゴシック" panose="020B0400000000000000" pitchFamily="50" charset="-128"/>
                <a:ea typeface="游ゴシック" panose="020B0400000000000000" pitchFamily="50" charset="-128"/>
              </a:rPr>
              <a:t>交渉の開始</a:t>
            </a:r>
            <a:endParaRPr kumimoji="0" lang="en-US" altLang="ja-JP" sz="1600" b="0" i="0" u="none" strike="noStrike" kern="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endParaRPr>
          </a:p>
          <a:p>
            <a:pPr marL="534988" marR="0" lvl="0" indent="-268288" defTabSz="914400" eaLnBrk="1" fontAlgn="auto" latinLnBrk="0" hangingPunct="1">
              <a:spcBef>
                <a:spcPts val="600"/>
              </a:spcBef>
              <a:spcAft>
                <a:spcPts val="0"/>
              </a:spcAft>
              <a:buClrTx/>
              <a:buSzTx/>
              <a:buFont typeface="+mj-ea"/>
              <a:buAutoNum type="circleNumDbPlain"/>
              <a:tabLst/>
              <a:defRPr/>
            </a:pPr>
            <a:r>
              <a:rPr kumimoji="0" lang="ja-JP" altLang="en-US" sz="1600" b="0" i="0" u="none" strike="noStrike" kern="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売却の詳細条件の交渉</a:t>
            </a:r>
            <a:endParaRPr kumimoji="0" lang="en-US" altLang="ja-JP" sz="1600" b="0" i="0" u="none" strike="noStrike" kern="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endParaRPr>
          </a:p>
          <a:p>
            <a:pPr marL="534988" marR="0" lvl="0" indent="-268288" defTabSz="914400" eaLnBrk="1" fontAlgn="auto" latinLnBrk="0" hangingPunct="1">
              <a:spcBef>
                <a:spcPts val="600"/>
              </a:spcBef>
              <a:spcAft>
                <a:spcPts val="0"/>
              </a:spcAft>
              <a:buClrTx/>
              <a:buSzTx/>
              <a:buFont typeface="+mj-ea"/>
              <a:buAutoNum type="circleNumDbPlain"/>
              <a:tabLst/>
              <a:defRPr/>
            </a:pPr>
            <a:r>
              <a:rPr kumimoji="0" lang="ja-JP" altLang="en-US" sz="1600" b="0" i="0" u="none" strike="noStrike" kern="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最終契約書の締結</a:t>
            </a:r>
            <a:endParaRPr kumimoji="0" lang="en-US" altLang="ja-JP" sz="1600" b="0" i="0" u="none" strike="noStrike" kern="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endParaRPr>
          </a:p>
          <a:p>
            <a:pPr marL="534988" marR="0" lvl="0" indent="-268288" defTabSz="914400" eaLnBrk="1" fontAlgn="auto" latinLnBrk="0" hangingPunct="1">
              <a:spcBef>
                <a:spcPts val="600"/>
              </a:spcBef>
              <a:spcAft>
                <a:spcPts val="0"/>
              </a:spcAft>
              <a:buClrTx/>
              <a:buSzTx/>
              <a:buFont typeface="+mj-ea"/>
              <a:buAutoNum type="circleNumDbPlain"/>
              <a:tabLst/>
              <a:defRPr/>
            </a:pPr>
            <a:r>
              <a:rPr kumimoji="0" lang="ja-JP" altLang="en-US" sz="1600" b="0" i="0" u="none" strike="noStrike" kern="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クロージング（株式売却）</a:t>
            </a:r>
            <a:endParaRPr kumimoji="0" lang="en-US" altLang="ja-JP" sz="1600" b="0" i="0" u="none" strike="noStrike" kern="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endParaRPr>
          </a:p>
        </p:txBody>
      </p:sp>
      <p:sp>
        <p:nvSpPr>
          <p:cNvPr id="10" name="正方形/長方形 9">
            <a:extLst>
              <a:ext uri="{FF2B5EF4-FFF2-40B4-BE49-F238E27FC236}">
                <a16:creationId xmlns:a16="http://schemas.microsoft.com/office/drawing/2014/main" id="{C96AFDBE-8696-87EC-4D13-6B28BC8BE1AC}"/>
              </a:ext>
            </a:extLst>
          </p:cNvPr>
          <p:cNvSpPr/>
          <p:nvPr/>
        </p:nvSpPr>
        <p:spPr>
          <a:xfrm>
            <a:off x="5162984" y="1844659"/>
            <a:ext cx="3459144" cy="1113218"/>
          </a:xfrm>
          <a:prstGeom prst="rect">
            <a:avLst/>
          </a:prstGeom>
          <a:solidFill>
            <a:sysClr val="window" lastClr="FFFFFF"/>
          </a:solidFill>
          <a:ln w="28575" cap="flat" cmpd="sng" algn="ctr">
            <a:solidFill>
              <a:srgbClr val="4472C4">
                <a:shade val="50000"/>
              </a:srgbClr>
            </a:solidFill>
            <a:prstDash val="solid"/>
            <a:miter lim="800000"/>
          </a:ln>
          <a:effectLst/>
        </p:spPr>
        <p:txBody>
          <a:bodyPr rtlCol="0" anchor="ctr"/>
          <a:lstStyle/>
          <a:p>
            <a:pPr marL="228600" marR="0" lvl="0" indent="-228600" defTabSz="91440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ja-JP" altLang="en-US" sz="1400" b="0" i="0" u="none" strike="noStrike" kern="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アドバイザリー契約締結までは無料で相談できます。</a:t>
            </a:r>
            <a:endParaRPr kumimoji="0" lang="en-US" altLang="ja-JP" sz="1400" b="0" i="0" u="none" strike="noStrike" kern="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endParaRPr>
          </a:p>
        </p:txBody>
      </p:sp>
      <p:sp>
        <p:nvSpPr>
          <p:cNvPr id="11" name="正方形/長方形 10">
            <a:extLst>
              <a:ext uri="{FF2B5EF4-FFF2-40B4-BE49-F238E27FC236}">
                <a16:creationId xmlns:a16="http://schemas.microsoft.com/office/drawing/2014/main" id="{8D50AFF8-A069-5ED3-57A3-798157CDE600}"/>
              </a:ext>
            </a:extLst>
          </p:cNvPr>
          <p:cNvSpPr/>
          <p:nvPr/>
        </p:nvSpPr>
        <p:spPr>
          <a:xfrm>
            <a:off x="5162984" y="3004556"/>
            <a:ext cx="3459144" cy="3175045"/>
          </a:xfrm>
          <a:prstGeom prst="rect">
            <a:avLst/>
          </a:prstGeom>
          <a:solidFill>
            <a:sysClr val="window" lastClr="FFFFFF"/>
          </a:solidFill>
          <a:ln w="28575" cap="flat" cmpd="sng" algn="ctr">
            <a:solidFill>
              <a:srgbClr val="4472C4">
                <a:shade val="50000"/>
              </a:srgbClr>
            </a:solidFill>
            <a:prstDash val="solid"/>
            <a:miter lim="800000"/>
          </a:ln>
          <a:effectLst/>
        </p:spPr>
        <p:txBody>
          <a:bodyPr rtlCol="0" anchor="ctr"/>
          <a:lstStyle/>
          <a:p>
            <a:pPr marL="228600" marR="0" lvl="0" indent="-228600" defTabSz="914400" eaLnBrk="1" fontAlgn="auto" latinLnBrk="0" hangingPunct="1">
              <a:spcBef>
                <a:spcPts val="600"/>
              </a:spcBef>
              <a:spcAft>
                <a:spcPts val="600"/>
              </a:spcAft>
              <a:buClrTx/>
              <a:buSzTx/>
              <a:buFont typeface="Arial" panose="020B0604020202020204" pitchFamily="34" charset="0"/>
              <a:buChar char="•"/>
              <a:tabLst/>
              <a:defRPr/>
            </a:pPr>
            <a:r>
              <a:rPr kumimoji="0" lang="ja-JP" altLang="en-US" sz="1400" b="0" i="0" u="none" strike="noStrike" kern="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会社の将来の方向性について、事業継続や</a:t>
            </a:r>
            <a:r>
              <a:rPr kumimoji="0" lang="en-US" altLang="ja-JP" sz="1400" b="0" i="0" u="none" strike="noStrike" kern="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M&amp;A</a:t>
            </a:r>
            <a:r>
              <a:rPr kumimoji="0" lang="ja-JP" altLang="en-US" sz="1400" b="0" i="0" u="none" strike="noStrike" kern="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（会社売却）などの可能性についての検討を支援します。</a:t>
            </a:r>
            <a:endParaRPr kumimoji="0" lang="en-US" altLang="ja-JP" sz="1400" b="0" i="0" u="none" strike="noStrike" kern="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endParaRPr>
          </a:p>
          <a:p>
            <a:pPr marL="228600" marR="0" lvl="0" indent="-228600" defTabSz="914400" eaLnBrk="1" fontAlgn="auto" latinLnBrk="0" hangingPunct="1">
              <a:spcBef>
                <a:spcPts val="600"/>
              </a:spcBef>
              <a:spcAft>
                <a:spcPts val="600"/>
              </a:spcAft>
              <a:buClrTx/>
              <a:buSzTx/>
              <a:buFont typeface="Arial" panose="020B0604020202020204" pitchFamily="34" charset="0"/>
              <a:buChar char="•"/>
              <a:tabLst/>
              <a:defRPr/>
            </a:pPr>
            <a:r>
              <a:rPr kumimoji="0" lang="ja-JP" altLang="en-US" sz="1400" b="0" i="0" u="none" strike="noStrike" kern="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売り手企業の企業価値を高め</a:t>
            </a:r>
            <a:r>
              <a:rPr kumimoji="0" lang="ja-JP" altLang="en-US" sz="1400" kern="0" dirty="0">
                <a:solidFill>
                  <a:prstClr val="black"/>
                </a:solidFill>
                <a:latin typeface="游ゴシック" panose="020B0400000000000000" pitchFamily="50" charset="-128"/>
                <a:ea typeface="游ゴシック" panose="020B0400000000000000" pitchFamily="50" charset="-128"/>
              </a:rPr>
              <a:t>て売却価格を高くする</a:t>
            </a:r>
            <a:r>
              <a:rPr kumimoji="0" lang="ja-JP" altLang="en-US" sz="1400" b="0" i="0" u="none" strike="noStrike" kern="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ための経営改善についても支援します。</a:t>
            </a:r>
            <a:endParaRPr kumimoji="0" lang="en-US" altLang="ja-JP" sz="1400" b="0" i="0" u="none" strike="noStrike" kern="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endParaRPr>
          </a:p>
          <a:p>
            <a:pPr marL="228600" marR="0" lvl="0" indent="-228600" defTabSz="914400" eaLnBrk="1" fontAlgn="auto" latinLnBrk="0" hangingPunct="1">
              <a:spcBef>
                <a:spcPts val="600"/>
              </a:spcBef>
              <a:spcAft>
                <a:spcPts val="600"/>
              </a:spcAft>
              <a:buClrTx/>
              <a:buSzTx/>
              <a:buFont typeface="Arial" panose="020B0604020202020204" pitchFamily="34" charset="0"/>
              <a:buChar char="•"/>
              <a:tabLst/>
              <a:defRPr/>
            </a:pPr>
            <a:r>
              <a:rPr kumimoji="0" lang="ja-JP" altLang="en-US" sz="1400" b="0" i="0" u="none" strike="noStrike" kern="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価格交渉やその他の条件交渉の支援、株式売買契約書の作成・交渉</a:t>
            </a:r>
            <a:r>
              <a:rPr kumimoji="0" lang="ja-JP" altLang="en-US" sz="1400" kern="0" dirty="0">
                <a:solidFill>
                  <a:prstClr val="black"/>
                </a:solidFill>
                <a:latin typeface="游ゴシック" panose="020B0400000000000000" pitchFamily="50" charset="-128"/>
                <a:ea typeface="游ゴシック" panose="020B0400000000000000" pitchFamily="50" charset="-128"/>
              </a:rPr>
              <a:t>により</a:t>
            </a:r>
            <a:r>
              <a:rPr kumimoji="0" lang="ja-JP" altLang="en-US" sz="1400" b="0" i="0" u="none" strike="noStrike" kern="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適正な条件での契約締結を支援します。</a:t>
            </a:r>
            <a:endParaRPr kumimoji="0" lang="en-US" altLang="ja-JP" sz="1400" b="0" i="0" u="none" strike="noStrike" kern="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endParaRPr>
          </a:p>
        </p:txBody>
      </p:sp>
      <p:sp>
        <p:nvSpPr>
          <p:cNvPr id="4" name="テキスト ボックス 3">
            <a:extLst>
              <a:ext uri="{FF2B5EF4-FFF2-40B4-BE49-F238E27FC236}">
                <a16:creationId xmlns:a16="http://schemas.microsoft.com/office/drawing/2014/main" id="{6C8EE3D2-1A02-3171-DC6A-82490E18D3E1}"/>
              </a:ext>
            </a:extLst>
          </p:cNvPr>
          <p:cNvSpPr txBox="1"/>
          <p:nvPr/>
        </p:nvSpPr>
        <p:spPr>
          <a:xfrm>
            <a:off x="679551" y="1308710"/>
            <a:ext cx="8136904" cy="400110"/>
          </a:xfrm>
          <a:prstGeom prst="rect">
            <a:avLst/>
          </a:prstGeom>
          <a:noFill/>
        </p:spPr>
        <p:txBody>
          <a:bodyPr wrap="square" rtlCol="0">
            <a:spAutoFit/>
          </a:bodyPr>
          <a:lstStyle/>
          <a:p>
            <a:r>
              <a:rPr kumimoji="1" lang="ja-JP" altLang="en-US" sz="2000" dirty="0"/>
              <a:t>安心のフルサポートで利益が最大化する</a:t>
            </a:r>
            <a:r>
              <a:rPr kumimoji="1" lang="en-US" altLang="ja-JP" sz="2000" dirty="0"/>
              <a:t>M&amp;A</a:t>
            </a:r>
            <a:r>
              <a:rPr kumimoji="1" lang="ja-JP" altLang="en-US" sz="2000" dirty="0"/>
              <a:t>・資本提携を成功させます！</a:t>
            </a:r>
          </a:p>
        </p:txBody>
      </p:sp>
    </p:spTree>
    <p:extLst>
      <p:ext uri="{BB962C8B-B14F-4D97-AF65-F5344CB8AC3E}">
        <p14:creationId xmlns:p14="http://schemas.microsoft.com/office/powerpoint/2010/main" val="8244086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08F2372-71F4-D42A-7D16-2F782CC764E0}"/>
              </a:ext>
            </a:extLst>
          </p:cNvPr>
          <p:cNvSpPr>
            <a:spLocks noGrp="1"/>
          </p:cNvSpPr>
          <p:nvPr>
            <p:ph type="title"/>
          </p:nvPr>
        </p:nvSpPr>
        <p:spPr>
          <a:xfrm>
            <a:off x="683568" y="281635"/>
            <a:ext cx="7543800" cy="838140"/>
          </a:xfrm>
        </p:spPr>
        <p:txBody>
          <a:bodyPr>
            <a:normAutofit/>
          </a:bodyPr>
          <a:lstStyle/>
          <a:p>
            <a:r>
              <a:rPr lang="ja-JP" altLang="en-US" dirty="0">
                <a:solidFill>
                  <a:srgbClr val="000000">
                    <a:lumMod val="75000"/>
                    <a:lumOff val="25000"/>
                  </a:srgbClr>
                </a:solidFill>
                <a:latin typeface="Calibri Light" panose="020F0302020204030204"/>
                <a:ea typeface="ＭＳ Ｐゴシック" panose="020B0600070205080204" pitchFamily="50" charset="-128"/>
              </a:rPr>
              <a:t>一般的なＭ＆Ａ料金の相場</a:t>
            </a:r>
            <a:endParaRPr kumimoji="1" lang="ja-JP" altLang="en-US" dirty="0"/>
          </a:p>
        </p:txBody>
      </p:sp>
      <p:sp>
        <p:nvSpPr>
          <p:cNvPr id="4" name="スライド番号プレースホルダー 3">
            <a:extLst>
              <a:ext uri="{FF2B5EF4-FFF2-40B4-BE49-F238E27FC236}">
                <a16:creationId xmlns:a16="http://schemas.microsoft.com/office/drawing/2014/main" id="{7D05D515-702C-61F6-8721-21021FAB1F72}"/>
              </a:ext>
            </a:extLst>
          </p:cNvPr>
          <p:cNvSpPr>
            <a:spLocks noGrp="1"/>
          </p:cNvSpPr>
          <p:nvPr>
            <p:ph type="sldNum" sz="quarter" idx="12"/>
          </p:nvPr>
        </p:nvSpPr>
        <p:spPr/>
        <p:txBody>
          <a:bodyPr/>
          <a:lstStyle/>
          <a:p>
            <a:fld id="{6F8E6966-F97B-461E-B3B6-5212917A00F6}" type="slidenum">
              <a:rPr lang="ja-JP" altLang="en-US" smtClean="0"/>
              <a:pPr/>
              <a:t>5</a:t>
            </a:fld>
            <a:endParaRPr lang="ja-JP" altLang="en-US" dirty="0"/>
          </a:p>
        </p:txBody>
      </p:sp>
      <p:graphicFrame>
        <p:nvGraphicFramePr>
          <p:cNvPr id="5" name="表 5">
            <a:extLst>
              <a:ext uri="{FF2B5EF4-FFF2-40B4-BE49-F238E27FC236}">
                <a16:creationId xmlns:a16="http://schemas.microsoft.com/office/drawing/2014/main" id="{990D6BC2-B6F8-13BD-A1C2-EA37CE658377}"/>
              </a:ext>
            </a:extLst>
          </p:cNvPr>
          <p:cNvGraphicFramePr>
            <a:graphicFrameLocks noGrp="1"/>
          </p:cNvGraphicFramePr>
          <p:nvPr>
            <p:extLst>
              <p:ext uri="{D42A27DB-BD31-4B8C-83A1-F6EECF244321}">
                <p14:modId xmlns:p14="http://schemas.microsoft.com/office/powerpoint/2010/main" val="1757433580"/>
              </p:ext>
            </p:extLst>
          </p:nvPr>
        </p:nvGraphicFramePr>
        <p:xfrm>
          <a:off x="449904" y="1261659"/>
          <a:ext cx="8150049" cy="2225040"/>
        </p:xfrm>
        <a:graphic>
          <a:graphicData uri="http://schemas.openxmlformats.org/drawingml/2006/table">
            <a:tbl>
              <a:tblPr firstRow="1" bandRow="1">
                <a:tableStyleId>{5940675A-B579-460E-94D1-54222C63F5DA}</a:tableStyleId>
              </a:tblPr>
              <a:tblGrid>
                <a:gridCol w="2245393">
                  <a:extLst>
                    <a:ext uri="{9D8B030D-6E8A-4147-A177-3AD203B41FA5}">
                      <a16:colId xmlns:a16="http://schemas.microsoft.com/office/drawing/2014/main" val="3976208239"/>
                    </a:ext>
                  </a:extLst>
                </a:gridCol>
                <a:gridCol w="3312368">
                  <a:extLst>
                    <a:ext uri="{9D8B030D-6E8A-4147-A177-3AD203B41FA5}">
                      <a16:colId xmlns:a16="http://schemas.microsoft.com/office/drawing/2014/main" val="2711956220"/>
                    </a:ext>
                  </a:extLst>
                </a:gridCol>
                <a:gridCol w="2592288">
                  <a:extLst>
                    <a:ext uri="{9D8B030D-6E8A-4147-A177-3AD203B41FA5}">
                      <a16:colId xmlns:a16="http://schemas.microsoft.com/office/drawing/2014/main" val="501528456"/>
                    </a:ext>
                  </a:extLst>
                </a:gridCol>
              </a:tblGrid>
              <a:tr h="370840">
                <a:tc>
                  <a:txBody>
                    <a:bodyPr/>
                    <a:lstStyle/>
                    <a:p>
                      <a:pPr algn="ctr"/>
                      <a:r>
                        <a:rPr kumimoji="1" lang="ja-JP" altLang="en-US" sz="1600" dirty="0"/>
                        <a:t>料金項目</a:t>
                      </a:r>
                    </a:p>
                  </a:txBody>
                  <a:tcPr/>
                </a:tc>
                <a:tc>
                  <a:txBody>
                    <a:bodyPr/>
                    <a:lstStyle/>
                    <a:p>
                      <a:pPr algn="ctr"/>
                      <a:r>
                        <a:rPr kumimoji="1" lang="ja-JP" altLang="en-US" sz="1600" dirty="0"/>
                        <a:t>内容</a:t>
                      </a:r>
                    </a:p>
                  </a:txBody>
                  <a:tcPr/>
                </a:tc>
                <a:tc>
                  <a:txBody>
                    <a:bodyPr/>
                    <a:lstStyle/>
                    <a:p>
                      <a:pPr algn="ctr"/>
                      <a:r>
                        <a:rPr kumimoji="1" lang="ja-JP" altLang="en-US" sz="1600" dirty="0"/>
                        <a:t>相場</a:t>
                      </a:r>
                    </a:p>
                  </a:txBody>
                  <a:tcPr/>
                </a:tc>
                <a:extLst>
                  <a:ext uri="{0D108BD9-81ED-4DB2-BD59-A6C34878D82A}">
                    <a16:rowId xmlns:a16="http://schemas.microsoft.com/office/drawing/2014/main" val="161162413"/>
                  </a:ext>
                </a:extLst>
              </a:tr>
              <a:tr h="370840">
                <a:tc>
                  <a:txBody>
                    <a:bodyPr/>
                    <a:lstStyle/>
                    <a:p>
                      <a:r>
                        <a:rPr kumimoji="1" lang="ja-JP" altLang="en-US" sz="1600" dirty="0"/>
                        <a:t>着手金</a:t>
                      </a:r>
                    </a:p>
                  </a:txBody>
                  <a:tcPr/>
                </a:tc>
                <a:tc>
                  <a:txBody>
                    <a:bodyPr/>
                    <a:lstStyle/>
                    <a:p>
                      <a:r>
                        <a:rPr kumimoji="1" lang="ja-JP" altLang="en-US" sz="1600" dirty="0"/>
                        <a:t>業務委託契約締結時の料金</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dirty="0"/>
                        <a:t>1000</a:t>
                      </a:r>
                      <a:r>
                        <a:rPr kumimoji="1" lang="ja-JP" altLang="en-US" sz="1600" dirty="0"/>
                        <a:t>万円～</a:t>
                      </a:r>
                      <a:r>
                        <a:rPr kumimoji="1" lang="en-US" altLang="ja-JP" sz="1600" dirty="0"/>
                        <a:t>2</a:t>
                      </a:r>
                      <a:r>
                        <a:rPr kumimoji="1" lang="ja-JP" altLang="en-US" sz="1600" dirty="0"/>
                        <a:t>千万円</a:t>
                      </a:r>
                    </a:p>
                  </a:txBody>
                  <a:tcPr/>
                </a:tc>
                <a:extLst>
                  <a:ext uri="{0D108BD9-81ED-4DB2-BD59-A6C34878D82A}">
                    <a16:rowId xmlns:a16="http://schemas.microsoft.com/office/drawing/2014/main" val="2558620583"/>
                  </a:ext>
                </a:extLst>
              </a:tr>
              <a:tr h="370840">
                <a:tc>
                  <a:txBody>
                    <a:bodyPr/>
                    <a:lstStyle/>
                    <a:p>
                      <a:r>
                        <a:rPr kumimoji="1" lang="ja-JP" altLang="en-US" sz="1600" dirty="0"/>
                        <a:t>月額報酬</a:t>
                      </a:r>
                    </a:p>
                  </a:txBody>
                  <a:tcPr/>
                </a:tc>
                <a:tc>
                  <a:txBody>
                    <a:bodyPr/>
                    <a:lstStyle/>
                    <a:p>
                      <a:r>
                        <a:rPr kumimoji="1" lang="ja-JP" altLang="en-US" sz="1600" dirty="0"/>
                        <a:t>毎月発生する料金</a:t>
                      </a:r>
                    </a:p>
                  </a:txBody>
                  <a:tcPr/>
                </a:tc>
                <a:tc>
                  <a:txBody>
                    <a:bodyPr/>
                    <a:lstStyle/>
                    <a:p>
                      <a:r>
                        <a:rPr kumimoji="1" lang="en-US" altLang="ja-JP" sz="1600" dirty="0"/>
                        <a:t>20</a:t>
                      </a:r>
                      <a:r>
                        <a:rPr kumimoji="1" lang="ja-JP" altLang="en-US" sz="1600" dirty="0"/>
                        <a:t>万円～</a:t>
                      </a:r>
                      <a:r>
                        <a:rPr kumimoji="1" lang="en-US" altLang="ja-JP" sz="1600" dirty="0"/>
                        <a:t>200</a:t>
                      </a:r>
                      <a:r>
                        <a:rPr kumimoji="1" lang="ja-JP" altLang="en-US" sz="1600" dirty="0"/>
                        <a:t>万円</a:t>
                      </a:r>
                    </a:p>
                  </a:txBody>
                  <a:tcPr/>
                </a:tc>
                <a:extLst>
                  <a:ext uri="{0D108BD9-81ED-4DB2-BD59-A6C34878D82A}">
                    <a16:rowId xmlns:a16="http://schemas.microsoft.com/office/drawing/2014/main" val="3042000231"/>
                  </a:ext>
                </a:extLst>
              </a:tr>
              <a:tr h="370840">
                <a:tc>
                  <a:txBody>
                    <a:bodyPr/>
                    <a:lstStyle/>
                    <a:p>
                      <a:r>
                        <a:rPr kumimoji="1" lang="ja-JP" altLang="en-US" sz="1600" dirty="0"/>
                        <a:t>中間報酬</a:t>
                      </a:r>
                    </a:p>
                  </a:txBody>
                  <a:tcPr/>
                </a:tc>
                <a:tc>
                  <a:txBody>
                    <a:bodyPr/>
                    <a:lstStyle/>
                    <a:p>
                      <a:r>
                        <a:rPr kumimoji="1" lang="ja-JP" altLang="en-US" sz="1600" dirty="0"/>
                        <a:t>相手企業と基本合意締結時の料金</a:t>
                      </a:r>
                    </a:p>
                  </a:txBody>
                  <a:tcPr/>
                </a:tc>
                <a:tc>
                  <a:txBody>
                    <a:bodyPr/>
                    <a:lstStyle/>
                    <a:p>
                      <a:r>
                        <a:rPr kumimoji="1" lang="ja-JP" altLang="en-US" sz="1600" dirty="0"/>
                        <a:t>成功報酬の</a:t>
                      </a:r>
                      <a:r>
                        <a:rPr kumimoji="1" lang="en-US" altLang="ja-JP" sz="1600" dirty="0"/>
                        <a:t>10%</a:t>
                      </a:r>
                      <a:r>
                        <a:rPr kumimoji="1" lang="ja-JP" altLang="en-US" sz="1600" dirty="0"/>
                        <a:t>～</a:t>
                      </a:r>
                      <a:r>
                        <a:rPr kumimoji="1" lang="en-US" altLang="ja-JP" sz="1600" dirty="0"/>
                        <a:t>30</a:t>
                      </a:r>
                      <a:r>
                        <a:rPr kumimoji="1" lang="ja-JP" altLang="en-US" sz="1600" dirty="0"/>
                        <a:t>％</a:t>
                      </a:r>
                    </a:p>
                  </a:txBody>
                  <a:tcPr/>
                </a:tc>
                <a:extLst>
                  <a:ext uri="{0D108BD9-81ED-4DB2-BD59-A6C34878D82A}">
                    <a16:rowId xmlns:a16="http://schemas.microsoft.com/office/drawing/2014/main" val="3053753466"/>
                  </a:ext>
                </a:extLst>
              </a:tr>
              <a:tr h="370840">
                <a:tc>
                  <a:txBody>
                    <a:bodyPr/>
                    <a:lstStyle/>
                    <a:p>
                      <a:r>
                        <a:rPr kumimoji="1" lang="ja-JP" altLang="en-US" sz="1600" dirty="0"/>
                        <a:t>デューデリジェンス費用</a:t>
                      </a:r>
                    </a:p>
                  </a:txBody>
                  <a:tcPr/>
                </a:tc>
                <a:tc>
                  <a:txBody>
                    <a:bodyPr/>
                    <a:lstStyle/>
                    <a:p>
                      <a:r>
                        <a:rPr kumimoji="1" lang="ja-JP" altLang="en-US" sz="1600" dirty="0"/>
                        <a:t>デューデリジェンス実施の料金</a:t>
                      </a:r>
                    </a:p>
                  </a:txBody>
                  <a:tcPr/>
                </a:tc>
                <a:tc>
                  <a:txBody>
                    <a:bodyPr/>
                    <a:lstStyle/>
                    <a:p>
                      <a:r>
                        <a:rPr kumimoji="1" lang="ja-JP" altLang="en-US" sz="1600"/>
                        <a:t>数</a:t>
                      </a:r>
                      <a:r>
                        <a:rPr kumimoji="1" lang="en-US" altLang="ja-JP" sz="1600" dirty="0"/>
                        <a:t>10</a:t>
                      </a:r>
                      <a:r>
                        <a:rPr kumimoji="1" lang="ja-JP" altLang="en-US" sz="1600"/>
                        <a:t>万円～数</a:t>
                      </a:r>
                      <a:r>
                        <a:rPr kumimoji="1" lang="en-US" altLang="ja-JP" sz="1600" dirty="0"/>
                        <a:t>100</a:t>
                      </a:r>
                      <a:r>
                        <a:rPr kumimoji="1" lang="ja-JP" altLang="en-US" sz="1600"/>
                        <a:t>万円</a:t>
                      </a:r>
                      <a:endParaRPr kumimoji="1" lang="ja-JP" altLang="en-US" sz="1600" dirty="0"/>
                    </a:p>
                  </a:txBody>
                  <a:tcPr/>
                </a:tc>
                <a:extLst>
                  <a:ext uri="{0D108BD9-81ED-4DB2-BD59-A6C34878D82A}">
                    <a16:rowId xmlns:a16="http://schemas.microsoft.com/office/drawing/2014/main" val="2205065138"/>
                  </a:ext>
                </a:extLst>
              </a:tr>
              <a:tr h="370840">
                <a:tc>
                  <a:txBody>
                    <a:bodyPr/>
                    <a:lstStyle/>
                    <a:p>
                      <a:r>
                        <a:rPr kumimoji="1" lang="ja-JP" altLang="en-US" sz="1600" dirty="0"/>
                        <a:t>成功報酬</a:t>
                      </a:r>
                    </a:p>
                  </a:txBody>
                  <a:tcPr/>
                </a:tc>
                <a:tc>
                  <a:txBody>
                    <a:bodyPr/>
                    <a:lstStyle/>
                    <a:p>
                      <a:r>
                        <a:rPr kumimoji="1" lang="en-US" altLang="ja-JP" sz="1600" dirty="0"/>
                        <a:t>M&amp;A</a:t>
                      </a:r>
                      <a:r>
                        <a:rPr kumimoji="1" lang="ja-JP" altLang="en-US" sz="1600" dirty="0"/>
                        <a:t>成約時の料金</a:t>
                      </a:r>
                    </a:p>
                  </a:txBody>
                  <a:tcPr/>
                </a:tc>
                <a:tc>
                  <a:txBody>
                    <a:bodyPr/>
                    <a:lstStyle/>
                    <a:p>
                      <a:r>
                        <a:rPr kumimoji="1" lang="ja-JP" altLang="en-US" sz="1600" dirty="0"/>
                        <a:t>レーマン方式により算出</a:t>
                      </a:r>
                    </a:p>
                  </a:txBody>
                  <a:tcPr/>
                </a:tc>
                <a:extLst>
                  <a:ext uri="{0D108BD9-81ED-4DB2-BD59-A6C34878D82A}">
                    <a16:rowId xmlns:a16="http://schemas.microsoft.com/office/drawing/2014/main" val="3271061328"/>
                  </a:ext>
                </a:extLst>
              </a:tr>
            </a:tbl>
          </a:graphicData>
        </a:graphic>
      </p:graphicFrame>
      <p:sp>
        <p:nvSpPr>
          <p:cNvPr id="6" name="テキスト ボックス 5">
            <a:extLst>
              <a:ext uri="{FF2B5EF4-FFF2-40B4-BE49-F238E27FC236}">
                <a16:creationId xmlns:a16="http://schemas.microsoft.com/office/drawing/2014/main" id="{9377D75A-9026-C2DD-58CB-A4E34F3CA087}"/>
              </a:ext>
            </a:extLst>
          </p:cNvPr>
          <p:cNvSpPr txBox="1"/>
          <p:nvPr/>
        </p:nvSpPr>
        <p:spPr>
          <a:xfrm>
            <a:off x="449904" y="3631484"/>
            <a:ext cx="3744416" cy="369332"/>
          </a:xfrm>
          <a:prstGeom prst="rect">
            <a:avLst/>
          </a:prstGeom>
          <a:noFill/>
        </p:spPr>
        <p:txBody>
          <a:bodyPr wrap="square" rtlCol="0">
            <a:spAutoFit/>
          </a:bodyPr>
          <a:lstStyle/>
          <a:p>
            <a:r>
              <a:rPr kumimoji="1" lang="ja-JP" altLang="en-US" dirty="0"/>
              <a:t>（参考） </a:t>
            </a:r>
            <a:r>
              <a:rPr kumimoji="1" lang="en-US" altLang="ja-JP" dirty="0"/>
              <a:t>【</a:t>
            </a:r>
            <a:r>
              <a:rPr kumimoji="1" lang="ja-JP" altLang="en-US" dirty="0"/>
              <a:t>レーマン方式の計算</a:t>
            </a:r>
            <a:r>
              <a:rPr kumimoji="1" lang="en-US" altLang="ja-JP" dirty="0"/>
              <a:t>】</a:t>
            </a:r>
          </a:p>
        </p:txBody>
      </p:sp>
      <p:graphicFrame>
        <p:nvGraphicFramePr>
          <p:cNvPr id="7" name="表 7">
            <a:extLst>
              <a:ext uri="{FF2B5EF4-FFF2-40B4-BE49-F238E27FC236}">
                <a16:creationId xmlns:a16="http://schemas.microsoft.com/office/drawing/2014/main" id="{BEF70C84-E31B-15BE-9920-C14A09237E0A}"/>
              </a:ext>
            </a:extLst>
          </p:cNvPr>
          <p:cNvGraphicFramePr>
            <a:graphicFrameLocks noGrp="1"/>
          </p:cNvGraphicFramePr>
          <p:nvPr>
            <p:extLst>
              <p:ext uri="{D42A27DB-BD31-4B8C-83A1-F6EECF244321}">
                <p14:modId xmlns:p14="http://schemas.microsoft.com/office/powerpoint/2010/main" val="3880927478"/>
              </p:ext>
            </p:extLst>
          </p:nvPr>
        </p:nvGraphicFramePr>
        <p:xfrm>
          <a:off x="449904" y="4000816"/>
          <a:ext cx="6426352" cy="2225040"/>
        </p:xfrm>
        <a:graphic>
          <a:graphicData uri="http://schemas.openxmlformats.org/drawingml/2006/table">
            <a:tbl>
              <a:tblPr firstRow="1" bandRow="1">
                <a:tableStyleId>{5940675A-B579-460E-94D1-54222C63F5DA}</a:tableStyleId>
              </a:tblPr>
              <a:tblGrid>
                <a:gridCol w="2367377">
                  <a:extLst>
                    <a:ext uri="{9D8B030D-6E8A-4147-A177-3AD203B41FA5}">
                      <a16:colId xmlns:a16="http://schemas.microsoft.com/office/drawing/2014/main" val="3323318105"/>
                    </a:ext>
                  </a:extLst>
                </a:gridCol>
                <a:gridCol w="4058975">
                  <a:extLst>
                    <a:ext uri="{9D8B030D-6E8A-4147-A177-3AD203B41FA5}">
                      <a16:colId xmlns:a16="http://schemas.microsoft.com/office/drawing/2014/main" val="3807438120"/>
                    </a:ext>
                  </a:extLst>
                </a:gridCol>
              </a:tblGrid>
              <a:tr h="370840">
                <a:tc>
                  <a:txBody>
                    <a:bodyPr/>
                    <a:lstStyle/>
                    <a:p>
                      <a:r>
                        <a:rPr kumimoji="1" lang="ja-JP" altLang="en-US" dirty="0"/>
                        <a:t>買収価格</a:t>
                      </a:r>
                    </a:p>
                  </a:txBody>
                  <a:tcPr/>
                </a:tc>
                <a:tc>
                  <a:txBody>
                    <a:bodyPr/>
                    <a:lstStyle/>
                    <a:p>
                      <a:r>
                        <a:rPr kumimoji="1" lang="ja-JP" altLang="en-US" dirty="0"/>
                        <a:t>成功報酬額</a:t>
                      </a:r>
                    </a:p>
                  </a:txBody>
                  <a:tcPr/>
                </a:tc>
                <a:extLst>
                  <a:ext uri="{0D108BD9-81ED-4DB2-BD59-A6C34878D82A}">
                    <a16:rowId xmlns:a16="http://schemas.microsoft.com/office/drawing/2014/main" val="1325397102"/>
                  </a:ext>
                </a:extLst>
              </a:tr>
              <a:tr h="370840">
                <a:tc>
                  <a:txBody>
                    <a:bodyPr/>
                    <a:lstStyle/>
                    <a:p>
                      <a:r>
                        <a:rPr kumimoji="1" lang="en-US" altLang="ja-JP" dirty="0"/>
                        <a:t>5</a:t>
                      </a:r>
                      <a:r>
                        <a:rPr kumimoji="1" lang="ja-JP" altLang="en-US" dirty="0"/>
                        <a:t>億円以下</a:t>
                      </a:r>
                    </a:p>
                  </a:txBody>
                  <a:tcPr/>
                </a:tc>
                <a:tc>
                  <a:txBody>
                    <a:bodyPr/>
                    <a:lstStyle/>
                    <a:p>
                      <a:r>
                        <a:rPr kumimoji="1" lang="ja-JP" altLang="en-US" dirty="0"/>
                        <a:t>買収価格ｘ</a:t>
                      </a:r>
                      <a:r>
                        <a:rPr kumimoji="1" lang="en-US" altLang="ja-JP" dirty="0"/>
                        <a:t>5%</a:t>
                      </a:r>
                      <a:endParaRPr kumimoji="1" lang="ja-JP" altLang="en-US" dirty="0"/>
                    </a:p>
                  </a:txBody>
                  <a:tcPr/>
                </a:tc>
                <a:extLst>
                  <a:ext uri="{0D108BD9-81ED-4DB2-BD59-A6C34878D82A}">
                    <a16:rowId xmlns:a16="http://schemas.microsoft.com/office/drawing/2014/main" val="803201226"/>
                  </a:ext>
                </a:extLst>
              </a:tr>
              <a:tr h="370840">
                <a:tc>
                  <a:txBody>
                    <a:bodyPr/>
                    <a:lstStyle/>
                    <a:p>
                      <a:r>
                        <a:rPr kumimoji="1" lang="en-US" altLang="ja-JP" dirty="0"/>
                        <a:t>5</a:t>
                      </a:r>
                      <a:r>
                        <a:rPr kumimoji="1" lang="ja-JP" altLang="en-US" dirty="0"/>
                        <a:t>億円超</a:t>
                      </a:r>
                      <a:r>
                        <a:rPr kumimoji="1" lang="en-US" altLang="ja-JP" dirty="0"/>
                        <a:t>10</a:t>
                      </a:r>
                      <a:r>
                        <a:rPr kumimoji="1" lang="ja-JP" altLang="en-US" dirty="0"/>
                        <a:t>億円以下</a:t>
                      </a:r>
                    </a:p>
                  </a:txBody>
                  <a:tcPr/>
                </a:tc>
                <a:tc>
                  <a:txBody>
                    <a:bodyPr/>
                    <a:lstStyle/>
                    <a:p>
                      <a:r>
                        <a:rPr kumimoji="1" lang="ja-JP" altLang="en-US" dirty="0"/>
                        <a:t>（買収金額－</a:t>
                      </a:r>
                      <a:r>
                        <a:rPr kumimoji="1" lang="en-US" altLang="ja-JP" dirty="0"/>
                        <a:t>5</a:t>
                      </a:r>
                      <a:r>
                        <a:rPr kumimoji="1" lang="ja-JP" altLang="en-US" dirty="0"/>
                        <a:t>億円）ｘ</a:t>
                      </a:r>
                      <a:r>
                        <a:rPr kumimoji="1" lang="en-US" altLang="ja-JP" dirty="0"/>
                        <a:t>4%</a:t>
                      </a:r>
                      <a:r>
                        <a:rPr kumimoji="1" lang="ja-JP" altLang="en-US"/>
                        <a:t>＋</a:t>
                      </a:r>
                      <a:r>
                        <a:rPr kumimoji="1" lang="en-US" altLang="ja-JP" dirty="0"/>
                        <a:t>2500</a:t>
                      </a:r>
                      <a:r>
                        <a:rPr kumimoji="1" lang="ja-JP" altLang="en-US"/>
                        <a:t>万</a:t>
                      </a:r>
                      <a:r>
                        <a:rPr kumimoji="1" lang="ja-JP" altLang="en-US" dirty="0"/>
                        <a:t>円</a:t>
                      </a:r>
                    </a:p>
                  </a:txBody>
                  <a:tcPr/>
                </a:tc>
                <a:extLst>
                  <a:ext uri="{0D108BD9-81ED-4DB2-BD59-A6C34878D82A}">
                    <a16:rowId xmlns:a16="http://schemas.microsoft.com/office/drawing/2014/main" val="4294777195"/>
                  </a:ext>
                </a:extLst>
              </a:tr>
              <a:tr h="370840">
                <a:tc>
                  <a:txBody>
                    <a:bodyPr/>
                    <a:lstStyle/>
                    <a:p>
                      <a:r>
                        <a:rPr kumimoji="1" lang="en-US" altLang="ja-JP" dirty="0"/>
                        <a:t>10</a:t>
                      </a:r>
                      <a:r>
                        <a:rPr kumimoji="1" lang="ja-JP" altLang="en-US" dirty="0"/>
                        <a:t>億円超</a:t>
                      </a:r>
                      <a:r>
                        <a:rPr kumimoji="1" lang="en-US" altLang="ja-JP" dirty="0"/>
                        <a:t>50</a:t>
                      </a:r>
                      <a:r>
                        <a:rPr kumimoji="1" lang="ja-JP" altLang="en-US" dirty="0"/>
                        <a:t>億円以下</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（買収金額－</a:t>
                      </a:r>
                      <a:r>
                        <a:rPr kumimoji="1" lang="en-US" altLang="ja-JP" dirty="0"/>
                        <a:t>10</a:t>
                      </a:r>
                      <a:r>
                        <a:rPr kumimoji="1" lang="ja-JP" altLang="en-US" dirty="0"/>
                        <a:t>億円）ｘ</a:t>
                      </a:r>
                      <a:r>
                        <a:rPr kumimoji="1" lang="en-US" altLang="ja-JP" dirty="0"/>
                        <a:t>3%</a:t>
                      </a:r>
                      <a:r>
                        <a:rPr kumimoji="1" lang="ja-JP" altLang="en-US"/>
                        <a:t>＋</a:t>
                      </a:r>
                      <a:r>
                        <a:rPr kumimoji="1" lang="en-US" altLang="ja-JP" dirty="0"/>
                        <a:t>4500</a:t>
                      </a:r>
                      <a:r>
                        <a:rPr kumimoji="1" lang="ja-JP" altLang="en-US"/>
                        <a:t>万</a:t>
                      </a:r>
                      <a:r>
                        <a:rPr kumimoji="1" lang="ja-JP" altLang="en-US" dirty="0"/>
                        <a:t>円</a:t>
                      </a:r>
                    </a:p>
                  </a:txBody>
                  <a:tcPr/>
                </a:tc>
                <a:extLst>
                  <a:ext uri="{0D108BD9-81ED-4DB2-BD59-A6C34878D82A}">
                    <a16:rowId xmlns:a16="http://schemas.microsoft.com/office/drawing/2014/main" val="1423527760"/>
                  </a:ext>
                </a:extLst>
              </a:tr>
              <a:tr h="370840">
                <a:tc>
                  <a:txBody>
                    <a:bodyPr/>
                    <a:lstStyle/>
                    <a:p>
                      <a:r>
                        <a:rPr kumimoji="1" lang="en-US" altLang="ja-JP" dirty="0"/>
                        <a:t>50</a:t>
                      </a:r>
                      <a:r>
                        <a:rPr kumimoji="1" lang="ja-JP" altLang="en-US" dirty="0"/>
                        <a:t>億円超</a:t>
                      </a:r>
                      <a:r>
                        <a:rPr kumimoji="1" lang="en-US" altLang="ja-JP" dirty="0"/>
                        <a:t>100</a:t>
                      </a:r>
                      <a:r>
                        <a:rPr kumimoji="1" lang="ja-JP" altLang="en-US" dirty="0"/>
                        <a:t>億円以下</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mn-lt"/>
                          <a:ea typeface="+mn-ea"/>
                          <a:cs typeface="+mn-cs"/>
                        </a:rPr>
                        <a:t>（買収金額－</a:t>
                      </a:r>
                      <a:r>
                        <a:rPr kumimoji="1" lang="en-US" altLang="ja-JP" sz="1800" b="0" i="0" u="none" strike="noStrike" kern="1200" cap="none" spc="0" normalizeH="0" baseline="0" noProof="0" dirty="0">
                          <a:ln>
                            <a:noFill/>
                          </a:ln>
                          <a:solidFill>
                            <a:srgbClr val="000000"/>
                          </a:solidFill>
                          <a:effectLst/>
                          <a:uLnTx/>
                          <a:uFillTx/>
                          <a:latin typeface="+mn-lt"/>
                          <a:ea typeface="+mn-ea"/>
                          <a:cs typeface="+mn-cs"/>
                        </a:rPr>
                        <a:t>50</a:t>
                      </a:r>
                      <a:r>
                        <a:rPr kumimoji="1" lang="ja-JP" altLang="en-US" sz="1800" b="0" i="0" u="none" strike="noStrike" kern="1200" cap="none" spc="0" normalizeH="0" baseline="0" noProof="0" dirty="0">
                          <a:ln>
                            <a:noFill/>
                          </a:ln>
                          <a:solidFill>
                            <a:srgbClr val="000000"/>
                          </a:solidFill>
                          <a:effectLst/>
                          <a:uLnTx/>
                          <a:uFillTx/>
                          <a:latin typeface="+mn-lt"/>
                          <a:ea typeface="+mn-ea"/>
                          <a:cs typeface="+mn-cs"/>
                        </a:rPr>
                        <a:t>億円）ｘ</a:t>
                      </a:r>
                      <a:r>
                        <a:rPr kumimoji="1" lang="en-US" altLang="ja-JP" sz="1800" b="0" i="0" u="none" strike="noStrike" kern="1200" cap="none" spc="0" normalizeH="0" baseline="0" noProof="0" dirty="0">
                          <a:ln>
                            <a:noFill/>
                          </a:ln>
                          <a:solidFill>
                            <a:srgbClr val="000000"/>
                          </a:solidFill>
                          <a:effectLst/>
                          <a:uLnTx/>
                          <a:uFillTx/>
                          <a:latin typeface="+mn-lt"/>
                          <a:ea typeface="+mn-ea"/>
                          <a:cs typeface="+mn-cs"/>
                        </a:rPr>
                        <a:t>2%</a:t>
                      </a:r>
                      <a:r>
                        <a:rPr kumimoji="1" lang="ja-JP" altLang="en-US" sz="1800" b="0" i="0" u="none" strike="noStrike" kern="1200" cap="none" spc="0" normalizeH="0" baseline="0" noProof="0">
                          <a:ln>
                            <a:noFill/>
                          </a:ln>
                          <a:solidFill>
                            <a:srgbClr val="000000"/>
                          </a:solidFill>
                          <a:effectLst/>
                          <a:uLnTx/>
                          <a:uFillTx/>
                          <a:latin typeface="+mn-lt"/>
                          <a:ea typeface="+mn-ea"/>
                          <a:cs typeface="+mn-cs"/>
                        </a:rPr>
                        <a:t>＋</a:t>
                      </a:r>
                      <a:r>
                        <a:rPr kumimoji="1" lang="en-US" altLang="ja-JP" sz="1800" b="0" i="0" u="none" strike="noStrike" kern="1200" cap="none" spc="0" normalizeH="0" baseline="0" noProof="0" dirty="0">
                          <a:ln>
                            <a:noFill/>
                          </a:ln>
                          <a:solidFill>
                            <a:srgbClr val="000000"/>
                          </a:solidFill>
                          <a:effectLst/>
                          <a:uLnTx/>
                          <a:uFillTx/>
                          <a:latin typeface="+mn-lt"/>
                          <a:ea typeface="+mn-ea"/>
                          <a:cs typeface="+mn-cs"/>
                        </a:rPr>
                        <a:t>1.65</a:t>
                      </a:r>
                      <a:r>
                        <a:rPr kumimoji="1" lang="ja-JP" altLang="en-US" sz="1800" b="0" i="0" u="none" strike="noStrike" kern="1200" cap="none" spc="0" normalizeH="0" baseline="0" noProof="0">
                          <a:ln>
                            <a:noFill/>
                          </a:ln>
                          <a:solidFill>
                            <a:srgbClr val="000000"/>
                          </a:solidFill>
                          <a:effectLst/>
                          <a:uLnTx/>
                          <a:uFillTx/>
                          <a:latin typeface="+mn-lt"/>
                          <a:ea typeface="+mn-ea"/>
                          <a:cs typeface="+mn-cs"/>
                        </a:rPr>
                        <a:t>億円</a:t>
                      </a:r>
                      <a:endParaRPr kumimoji="1" lang="ja-JP" altLang="en-US" sz="1800" b="0" i="0" u="none" strike="noStrike" kern="1200" cap="none" spc="0" normalizeH="0" baseline="0" noProof="0" dirty="0">
                        <a:ln>
                          <a:noFill/>
                        </a:ln>
                        <a:solidFill>
                          <a:srgbClr val="000000"/>
                        </a:solidFill>
                        <a:effectLst/>
                        <a:uLnTx/>
                        <a:uFillTx/>
                        <a:latin typeface="+mn-lt"/>
                        <a:ea typeface="+mn-ea"/>
                        <a:cs typeface="+mn-cs"/>
                      </a:endParaRPr>
                    </a:p>
                  </a:txBody>
                  <a:tcPr/>
                </a:tc>
                <a:extLst>
                  <a:ext uri="{0D108BD9-81ED-4DB2-BD59-A6C34878D82A}">
                    <a16:rowId xmlns:a16="http://schemas.microsoft.com/office/drawing/2014/main" val="647359697"/>
                  </a:ext>
                </a:extLst>
              </a:tr>
              <a:tr h="370840">
                <a:tc>
                  <a:txBody>
                    <a:bodyPr/>
                    <a:lstStyle/>
                    <a:p>
                      <a:r>
                        <a:rPr kumimoji="1" lang="en-US" altLang="ja-JP" dirty="0"/>
                        <a:t>100</a:t>
                      </a:r>
                      <a:r>
                        <a:rPr kumimoji="1" lang="ja-JP" altLang="en-US" dirty="0"/>
                        <a:t>億円超</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mn-lt"/>
                          <a:ea typeface="+mn-ea"/>
                          <a:cs typeface="+mn-cs"/>
                        </a:rPr>
                        <a:t>（買収金額－</a:t>
                      </a:r>
                      <a:r>
                        <a:rPr kumimoji="1" lang="en-US" altLang="ja-JP" sz="1800" b="0" i="0" u="none" strike="noStrike" kern="1200" cap="none" spc="0" normalizeH="0" baseline="0" noProof="0" dirty="0">
                          <a:ln>
                            <a:noFill/>
                          </a:ln>
                          <a:solidFill>
                            <a:srgbClr val="000000"/>
                          </a:solidFill>
                          <a:effectLst/>
                          <a:uLnTx/>
                          <a:uFillTx/>
                          <a:latin typeface="+mn-lt"/>
                          <a:ea typeface="+mn-ea"/>
                          <a:cs typeface="+mn-cs"/>
                        </a:rPr>
                        <a:t>100</a:t>
                      </a:r>
                      <a:r>
                        <a:rPr kumimoji="1" lang="ja-JP" altLang="en-US" sz="1800" b="0" i="0" u="none" strike="noStrike" kern="1200" cap="none" spc="0" normalizeH="0" baseline="0" noProof="0" dirty="0">
                          <a:ln>
                            <a:noFill/>
                          </a:ln>
                          <a:solidFill>
                            <a:srgbClr val="000000"/>
                          </a:solidFill>
                          <a:effectLst/>
                          <a:uLnTx/>
                          <a:uFillTx/>
                          <a:latin typeface="+mn-lt"/>
                          <a:ea typeface="+mn-ea"/>
                          <a:cs typeface="+mn-cs"/>
                        </a:rPr>
                        <a:t>億円）ｘ</a:t>
                      </a:r>
                      <a:r>
                        <a:rPr kumimoji="1" lang="en-US" altLang="ja-JP" sz="1800" b="0" i="0" u="none" strike="noStrike" kern="1200" cap="none" spc="0" normalizeH="0" baseline="0" noProof="0" dirty="0">
                          <a:ln>
                            <a:noFill/>
                          </a:ln>
                          <a:solidFill>
                            <a:srgbClr val="000000"/>
                          </a:solidFill>
                          <a:effectLst/>
                          <a:uLnTx/>
                          <a:uFillTx/>
                          <a:latin typeface="+mn-lt"/>
                          <a:ea typeface="+mn-ea"/>
                          <a:cs typeface="+mn-cs"/>
                        </a:rPr>
                        <a:t>1%</a:t>
                      </a:r>
                      <a:r>
                        <a:rPr kumimoji="1" lang="ja-JP" altLang="en-US" sz="1800" b="0" i="0" u="none" strike="noStrike" kern="1200" cap="none" spc="0" normalizeH="0" baseline="0" noProof="0">
                          <a:ln>
                            <a:noFill/>
                          </a:ln>
                          <a:solidFill>
                            <a:srgbClr val="000000"/>
                          </a:solidFill>
                          <a:effectLst/>
                          <a:uLnTx/>
                          <a:uFillTx/>
                          <a:latin typeface="+mn-lt"/>
                          <a:ea typeface="+mn-ea"/>
                          <a:cs typeface="+mn-cs"/>
                        </a:rPr>
                        <a:t>＋</a:t>
                      </a:r>
                      <a:r>
                        <a:rPr kumimoji="1" lang="en-US" altLang="ja-JP" sz="1800" b="0" i="0" u="none" strike="noStrike" kern="1200" cap="none" spc="0" normalizeH="0" baseline="0" noProof="0" dirty="0">
                          <a:ln>
                            <a:noFill/>
                          </a:ln>
                          <a:solidFill>
                            <a:srgbClr val="000000"/>
                          </a:solidFill>
                          <a:effectLst/>
                          <a:uLnTx/>
                          <a:uFillTx/>
                          <a:latin typeface="+mn-lt"/>
                          <a:ea typeface="+mn-ea"/>
                          <a:cs typeface="+mn-cs"/>
                        </a:rPr>
                        <a:t>2.65</a:t>
                      </a:r>
                      <a:r>
                        <a:rPr kumimoji="1" lang="ja-JP" altLang="en-US" sz="1800" b="0" i="0" u="none" strike="noStrike" kern="1200" cap="none" spc="0" normalizeH="0" baseline="0" noProof="0">
                          <a:ln>
                            <a:noFill/>
                          </a:ln>
                          <a:solidFill>
                            <a:srgbClr val="000000"/>
                          </a:solidFill>
                          <a:effectLst/>
                          <a:uLnTx/>
                          <a:uFillTx/>
                          <a:latin typeface="+mn-lt"/>
                          <a:ea typeface="+mn-ea"/>
                          <a:cs typeface="+mn-cs"/>
                        </a:rPr>
                        <a:t>億円</a:t>
                      </a:r>
                      <a:endParaRPr kumimoji="1" lang="ja-JP" altLang="en-US" sz="1800" b="0" i="0" u="none" strike="noStrike" kern="1200" cap="none" spc="0" normalizeH="0" baseline="0" noProof="0" dirty="0">
                        <a:ln>
                          <a:noFill/>
                        </a:ln>
                        <a:solidFill>
                          <a:srgbClr val="000000"/>
                        </a:solidFill>
                        <a:effectLst/>
                        <a:uLnTx/>
                        <a:uFillTx/>
                        <a:latin typeface="+mn-lt"/>
                        <a:ea typeface="+mn-ea"/>
                        <a:cs typeface="+mn-cs"/>
                      </a:endParaRPr>
                    </a:p>
                  </a:txBody>
                  <a:tcPr/>
                </a:tc>
                <a:extLst>
                  <a:ext uri="{0D108BD9-81ED-4DB2-BD59-A6C34878D82A}">
                    <a16:rowId xmlns:a16="http://schemas.microsoft.com/office/drawing/2014/main" val="3505690340"/>
                  </a:ext>
                </a:extLst>
              </a:tr>
            </a:tbl>
          </a:graphicData>
        </a:graphic>
      </p:graphicFrame>
      <p:sp>
        <p:nvSpPr>
          <p:cNvPr id="9" name="四角形: 角を丸くする 8">
            <a:extLst>
              <a:ext uri="{FF2B5EF4-FFF2-40B4-BE49-F238E27FC236}">
                <a16:creationId xmlns:a16="http://schemas.microsoft.com/office/drawing/2014/main" id="{00A3E4C2-5D46-932D-3217-53592171848D}"/>
              </a:ext>
            </a:extLst>
          </p:cNvPr>
          <p:cNvSpPr/>
          <p:nvPr/>
        </p:nvSpPr>
        <p:spPr>
          <a:xfrm>
            <a:off x="6909241" y="3861049"/>
            <a:ext cx="2016224" cy="2354550"/>
          </a:xfrm>
          <a:prstGeom prst="roundRect">
            <a:avLst>
              <a:gd name="adj" fmla="val 9483"/>
            </a:avLst>
          </a:prstGeom>
          <a:solidFill>
            <a:schemeClr val="bg1"/>
          </a:solidFill>
          <a:ln>
            <a:prstDash val="sysDot"/>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sng" strike="noStrike" kern="1200" cap="none" spc="0" normalizeH="0" baseline="0" noProof="0" dirty="0">
                <a:ln>
                  <a:noFill/>
                </a:ln>
                <a:solidFill>
                  <a:srgbClr val="000000"/>
                </a:solidFill>
                <a:effectLst/>
                <a:uLnTx/>
                <a:uFillTx/>
                <a:latin typeface="Calibri" panose="020F0502020204030204"/>
                <a:ea typeface="ＭＳ Ｐゴシック" panose="020B0600070205080204" pitchFamily="50" charset="-128"/>
                <a:cs typeface="+mn-cs"/>
              </a:rPr>
              <a:t>5</a:t>
            </a:r>
            <a:r>
              <a:rPr kumimoji="1" lang="ja-JP" altLang="en-US" sz="1600" b="1" i="0" u="sng" strike="noStrike" kern="1200" cap="none" spc="0" normalizeH="0" baseline="0" noProof="0" dirty="0">
                <a:ln>
                  <a:noFill/>
                </a:ln>
                <a:solidFill>
                  <a:srgbClr val="000000"/>
                </a:solidFill>
                <a:effectLst/>
                <a:uLnTx/>
                <a:uFillTx/>
                <a:latin typeface="Calibri" panose="020F0502020204030204"/>
                <a:ea typeface="ＭＳ Ｐゴシック" panose="020B0600070205080204" pitchFamily="50" charset="-128"/>
                <a:cs typeface="+mn-cs"/>
              </a:rPr>
              <a:t>億円の案件で</a:t>
            </a:r>
            <a:r>
              <a:rPr kumimoji="1" lang="ja-JP" altLang="en-US" sz="1600" b="1" i="0" u="sng" strike="noStrike" kern="1200" cap="none" spc="0" normalizeH="0" baseline="0" noProof="0">
                <a:ln>
                  <a:noFill/>
                </a:ln>
                <a:solidFill>
                  <a:srgbClr val="000000"/>
                </a:solidFill>
                <a:effectLst/>
                <a:uLnTx/>
                <a:uFillTx/>
                <a:latin typeface="Calibri" panose="020F0502020204030204"/>
                <a:ea typeface="ＭＳ Ｐゴシック" panose="020B0600070205080204" pitchFamily="50" charset="-128"/>
                <a:cs typeface="+mn-cs"/>
              </a:rPr>
              <a:t>あれば</a:t>
            </a:r>
            <a:r>
              <a:rPr kumimoji="1" lang="en-US" altLang="ja-JP" sz="1600" b="1" i="0" u="sng" strike="noStrike" kern="1200" cap="none" spc="0" normalizeH="0" baseline="0" noProof="0" dirty="0">
                <a:ln>
                  <a:noFill/>
                </a:ln>
                <a:solidFill>
                  <a:srgbClr val="000000"/>
                </a:solidFill>
                <a:effectLst/>
                <a:uLnTx/>
                <a:uFillTx/>
                <a:latin typeface="Calibri" panose="020F0502020204030204"/>
                <a:ea typeface="ＭＳ Ｐゴシック" panose="020B0600070205080204" pitchFamily="50" charset="-128"/>
                <a:cs typeface="+mn-cs"/>
              </a:rPr>
              <a:t>25</a:t>
            </a:r>
            <a:r>
              <a:rPr lang="en-US" altLang="ja-JP" sz="1600" b="1" u="sng" dirty="0">
                <a:solidFill>
                  <a:srgbClr val="000000"/>
                </a:solidFill>
                <a:latin typeface="Calibri" panose="020F0502020204030204"/>
                <a:ea typeface="ＭＳ Ｐゴシック" panose="020B0600070205080204" pitchFamily="50" charset="-128"/>
              </a:rPr>
              <a:t>00</a:t>
            </a:r>
            <a:r>
              <a:rPr kumimoji="1" lang="ja-JP" altLang="en-US" sz="1600" b="1" i="0" u="sng" strike="noStrike" kern="1200" cap="none" spc="0" normalizeH="0" baseline="0" noProof="0">
                <a:ln>
                  <a:noFill/>
                </a:ln>
                <a:solidFill>
                  <a:srgbClr val="000000"/>
                </a:solidFill>
                <a:effectLst/>
                <a:uLnTx/>
                <a:uFillTx/>
                <a:latin typeface="Calibri" panose="020F0502020204030204"/>
                <a:ea typeface="ＭＳ Ｐゴシック" panose="020B0600070205080204" pitchFamily="50" charset="-128"/>
                <a:cs typeface="+mn-cs"/>
              </a:rPr>
              <a:t>万</a:t>
            </a:r>
            <a:r>
              <a:rPr kumimoji="1" lang="ja-JP" altLang="en-US" sz="1600" b="1" i="0" u="sng" strike="noStrike" kern="1200" cap="none" spc="0" normalizeH="0" baseline="0" noProof="0" dirty="0">
                <a:ln>
                  <a:noFill/>
                </a:ln>
                <a:solidFill>
                  <a:srgbClr val="000000"/>
                </a:solidFill>
                <a:effectLst/>
                <a:uLnTx/>
                <a:uFillTx/>
                <a:latin typeface="Calibri" panose="020F0502020204030204"/>
                <a:ea typeface="ＭＳ Ｐゴシック" panose="020B0600070205080204" pitchFamily="50" charset="-128"/>
                <a:cs typeface="+mn-cs"/>
              </a:rPr>
              <a:t>円、</a:t>
            </a:r>
            <a:r>
              <a:rPr kumimoji="1" lang="en-US" altLang="ja-JP" sz="1600" b="1" i="0" u="sng" strike="noStrike" kern="1200" cap="none" spc="0" normalizeH="0" baseline="0" noProof="0" dirty="0">
                <a:ln>
                  <a:noFill/>
                </a:ln>
                <a:solidFill>
                  <a:srgbClr val="000000"/>
                </a:solidFill>
                <a:effectLst/>
                <a:uLnTx/>
                <a:uFillTx/>
                <a:latin typeface="Calibri" panose="020F0502020204030204"/>
                <a:ea typeface="ＭＳ Ｐゴシック" panose="020B0600070205080204" pitchFamily="50" charset="-128"/>
                <a:cs typeface="+mn-cs"/>
              </a:rPr>
              <a:t>10</a:t>
            </a:r>
            <a:r>
              <a:rPr kumimoji="1" lang="ja-JP" altLang="en-US" sz="1600" b="1" i="0" u="sng" strike="noStrike" kern="1200" cap="none" spc="0" normalizeH="0" baseline="0" noProof="0" dirty="0">
                <a:ln>
                  <a:noFill/>
                </a:ln>
                <a:solidFill>
                  <a:srgbClr val="000000"/>
                </a:solidFill>
                <a:effectLst/>
                <a:uLnTx/>
                <a:uFillTx/>
                <a:latin typeface="Calibri" panose="020F0502020204030204"/>
                <a:ea typeface="ＭＳ Ｐゴシック" panose="020B0600070205080204" pitchFamily="50" charset="-128"/>
                <a:cs typeface="+mn-cs"/>
              </a:rPr>
              <a:t>億円で</a:t>
            </a:r>
            <a:r>
              <a:rPr kumimoji="1" lang="ja-JP" altLang="en-US" sz="1600" b="1" i="0" u="sng" strike="noStrike" kern="1200" cap="none" spc="0" normalizeH="0" baseline="0" noProof="0">
                <a:ln>
                  <a:noFill/>
                </a:ln>
                <a:solidFill>
                  <a:srgbClr val="000000"/>
                </a:solidFill>
                <a:effectLst/>
                <a:uLnTx/>
                <a:uFillTx/>
                <a:latin typeface="Calibri" panose="020F0502020204030204"/>
                <a:ea typeface="ＭＳ Ｐゴシック" panose="020B0600070205080204" pitchFamily="50" charset="-128"/>
                <a:cs typeface="+mn-cs"/>
              </a:rPr>
              <a:t>あれば</a:t>
            </a:r>
            <a:r>
              <a:rPr kumimoji="1" lang="en-US" altLang="ja-JP" sz="1600" b="1" i="0" u="sng" strike="noStrike" kern="1200" cap="none" spc="0" normalizeH="0" baseline="0" noProof="0" dirty="0">
                <a:ln>
                  <a:noFill/>
                </a:ln>
                <a:solidFill>
                  <a:srgbClr val="000000"/>
                </a:solidFill>
                <a:effectLst/>
                <a:uLnTx/>
                <a:uFillTx/>
                <a:latin typeface="Calibri" panose="020F0502020204030204"/>
                <a:ea typeface="ＭＳ Ｐゴシック" panose="020B0600070205080204" pitchFamily="50" charset="-128"/>
                <a:cs typeface="+mn-cs"/>
              </a:rPr>
              <a:t>4500</a:t>
            </a:r>
            <a:r>
              <a:rPr kumimoji="1" lang="ja-JP" altLang="en-US" sz="1600" b="1" i="0" u="sng" strike="noStrike" kern="1200" cap="none" spc="0" normalizeH="0" baseline="0" noProof="0">
                <a:ln>
                  <a:noFill/>
                </a:ln>
                <a:solidFill>
                  <a:srgbClr val="000000"/>
                </a:solidFill>
                <a:effectLst/>
                <a:uLnTx/>
                <a:uFillTx/>
                <a:latin typeface="Calibri" panose="020F0502020204030204"/>
                <a:ea typeface="ＭＳ Ｐゴシック" panose="020B0600070205080204" pitchFamily="50" charset="-128"/>
                <a:cs typeface="+mn-cs"/>
              </a:rPr>
              <a:t>万</a:t>
            </a:r>
            <a:r>
              <a:rPr kumimoji="1" lang="ja-JP" altLang="en-US" sz="1600" b="1" i="0" u="sng" strike="noStrike" kern="1200" cap="none" spc="0" normalizeH="0" baseline="0" noProof="0" dirty="0">
                <a:ln>
                  <a:noFill/>
                </a:ln>
                <a:solidFill>
                  <a:srgbClr val="000000"/>
                </a:solidFill>
                <a:effectLst/>
                <a:uLnTx/>
                <a:uFillTx/>
                <a:latin typeface="Calibri" panose="020F0502020204030204"/>
                <a:ea typeface="ＭＳ Ｐゴシック" panose="020B0600070205080204" pitchFamily="50" charset="-128"/>
                <a:cs typeface="+mn-cs"/>
              </a:rPr>
              <a:t>円という高額な成功報酬</a:t>
            </a:r>
            <a:r>
              <a:rPr kumimoji="1" lang="ja-JP" altLang="en-US" sz="1600" b="0" i="0" u="none" strike="noStrike" kern="1200" cap="none" spc="0" normalizeH="0" baseline="0" noProof="0" dirty="0">
                <a:ln>
                  <a:noFill/>
                </a:ln>
                <a:solidFill>
                  <a:srgbClr val="000000"/>
                </a:solidFill>
                <a:effectLst/>
                <a:uLnTx/>
                <a:uFillTx/>
                <a:latin typeface="Calibri" panose="020F0502020204030204"/>
                <a:ea typeface="ＭＳ Ｐゴシック" panose="020B0600070205080204" pitchFamily="50" charset="-128"/>
                <a:cs typeface="+mn-cs"/>
              </a:rPr>
              <a:t>となります。</a:t>
            </a:r>
            <a:endParaRPr kumimoji="1" lang="en-US" altLang="ja-JP" sz="1600" b="0" i="0" u="none" strike="noStrike" kern="1200" cap="none" spc="0" normalizeH="0" baseline="0" noProof="0" dirty="0">
              <a:ln>
                <a:noFill/>
              </a:ln>
              <a:solidFill>
                <a:srgbClr val="000000"/>
              </a:solidFill>
              <a:effectLst/>
              <a:uLnTx/>
              <a:uFillTx/>
              <a:latin typeface="Calibri" panose="020F0502020204030204"/>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srgbClr val="000000"/>
                </a:solidFill>
                <a:effectLst/>
                <a:uLnTx/>
                <a:uFillTx/>
                <a:latin typeface="Calibri" panose="020F0502020204030204"/>
                <a:ea typeface="ＭＳ Ｐゴシック" panose="020B0600070205080204" pitchFamily="50" charset="-128"/>
                <a:cs typeface="+mn-cs"/>
              </a:rPr>
              <a:t>買収価格に替えて時価総資産額で計算する仲介業者もあります。</a:t>
            </a:r>
          </a:p>
        </p:txBody>
      </p:sp>
    </p:spTree>
    <p:extLst>
      <p:ext uri="{BB962C8B-B14F-4D97-AF65-F5344CB8AC3E}">
        <p14:creationId xmlns:p14="http://schemas.microsoft.com/office/powerpoint/2010/main" val="4932030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08F2372-71F4-D42A-7D16-2F782CC764E0}"/>
              </a:ext>
            </a:extLst>
          </p:cNvPr>
          <p:cNvSpPr>
            <a:spLocks noGrp="1"/>
          </p:cNvSpPr>
          <p:nvPr>
            <p:ph type="title"/>
          </p:nvPr>
        </p:nvSpPr>
        <p:spPr>
          <a:xfrm>
            <a:off x="107504" y="116632"/>
            <a:ext cx="8874624" cy="1003143"/>
          </a:xfrm>
        </p:spPr>
        <p:txBody>
          <a:bodyPr>
            <a:noAutofit/>
          </a:bodyPr>
          <a:lstStyle/>
          <a:p>
            <a:r>
              <a:rPr lang="ja-JP" altLang="en-US" b="1" u="sng" dirty="0">
                <a:solidFill>
                  <a:srgbClr val="FF0000"/>
                </a:solidFill>
                <a:latin typeface="Calibri Light" panose="020F0302020204030204"/>
                <a:ea typeface="ＭＳ Ｐゴシック" panose="020B0600070205080204" pitchFamily="50" charset="-128"/>
              </a:rPr>
              <a:t>弊社のリーズナブルな料金体系</a:t>
            </a:r>
            <a:endParaRPr kumimoji="1" lang="ja-JP" altLang="en-US" b="1" u="sng" dirty="0">
              <a:solidFill>
                <a:srgbClr val="FF0000"/>
              </a:solidFill>
            </a:endParaRPr>
          </a:p>
        </p:txBody>
      </p:sp>
      <p:sp>
        <p:nvSpPr>
          <p:cNvPr id="4" name="スライド番号プレースホルダー 3">
            <a:extLst>
              <a:ext uri="{FF2B5EF4-FFF2-40B4-BE49-F238E27FC236}">
                <a16:creationId xmlns:a16="http://schemas.microsoft.com/office/drawing/2014/main" id="{7D05D515-702C-61F6-8721-21021FAB1F72}"/>
              </a:ext>
            </a:extLst>
          </p:cNvPr>
          <p:cNvSpPr>
            <a:spLocks noGrp="1"/>
          </p:cNvSpPr>
          <p:nvPr>
            <p:ph type="sldNum" sz="quarter" idx="12"/>
          </p:nvPr>
        </p:nvSpPr>
        <p:spPr/>
        <p:txBody>
          <a:bodyPr/>
          <a:lstStyle/>
          <a:p>
            <a:fld id="{6F8E6966-F97B-461E-B3B6-5212917A00F6}" type="slidenum">
              <a:rPr lang="ja-JP" altLang="en-US" smtClean="0"/>
              <a:pPr/>
              <a:t>6</a:t>
            </a:fld>
            <a:endParaRPr lang="ja-JP" altLang="en-US" dirty="0"/>
          </a:p>
        </p:txBody>
      </p:sp>
      <p:graphicFrame>
        <p:nvGraphicFramePr>
          <p:cNvPr id="5" name="表 5">
            <a:extLst>
              <a:ext uri="{FF2B5EF4-FFF2-40B4-BE49-F238E27FC236}">
                <a16:creationId xmlns:a16="http://schemas.microsoft.com/office/drawing/2014/main" id="{990D6BC2-B6F8-13BD-A1C2-EA37CE658377}"/>
              </a:ext>
            </a:extLst>
          </p:cNvPr>
          <p:cNvGraphicFramePr>
            <a:graphicFrameLocks noGrp="1"/>
          </p:cNvGraphicFramePr>
          <p:nvPr>
            <p:extLst>
              <p:ext uri="{D42A27DB-BD31-4B8C-83A1-F6EECF244321}">
                <p14:modId xmlns:p14="http://schemas.microsoft.com/office/powerpoint/2010/main" val="3950303365"/>
              </p:ext>
            </p:extLst>
          </p:nvPr>
        </p:nvGraphicFramePr>
        <p:xfrm>
          <a:off x="449904" y="1261659"/>
          <a:ext cx="8150049" cy="2567752"/>
        </p:xfrm>
        <a:graphic>
          <a:graphicData uri="http://schemas.openxmlformats.org/drawingml/2006/table">
            <a:tbl>
              <a:tblPr firstRow="1" bandRow="1">
                <a:tableStyleId>{5940675A-B579-460E-94D1-54222C63F5DA}</a:tableStyleId>
              </a:tblPr>
              <a:tblGrid>
                <a:gridCol w="2245393">
                  <a:extLst>
                    <a:ext uri="{9D8B030D-6E8A-4147-A177-3AD203B41FA5}">
                      <a16:colId xmlns:a16="http://schemas.microsoft.com/office/drawing/2014/main" val="3976208239"/>
                    </a:ext>
                  </a:extLst>
                </a:gridCol>
                <a:gridCol w="3312368">
                  <a:extLst>
                    <a:ext uri="{9D8B030D-6E8A-4147-A177-3AD203B41FA5}">
                      <a16:colId xmlns:a16="http://schemas.microsoft.com/office/drawing/2014/main" val="2711956220"/>
                    </a:ext>
                  </a:extLst>
                </a:gridCol>
                <a:gridCol w="2592288">
                  <a:extLst>
                    <a:ext uri="{9D8B030D-6E8A-4147-A177-3AD203B41FA5}">
                      <a16:colId xmlns:a16="http://schemas.microsoft.com/office/drawing/2014/main" val="501528456"/>
                    </a:ext>
                  </a:extLst>
                </a:gridCol>
              </a:tblGrid>
              <a:tr h="352378">
                <a:tc>
                  <a:txBody>
                    <a:bodyPr/>
                    <a:lstStyle/>
                    <a:p>
                      <a:pPr algn="ctr"/>
                      <a:r>
                        <a:rPr kumimoji="1" lang="ja-JP" altLang="en-US" sz="1600" dirty="0"/>
                        <a:t>料金項目</a:t>
                      </a:r>
                    </a:p>
                  </a:txBody>
                  <a:tcPr/>
                </a:tc>
                <a:tc>
                  <a:txBody>
                    <a:bodyPr/>
                    <a:lstStyle/>
                    <a:p>
                      <a:pPr algn="ctr"/>
                      <a:r>
                        <a:rPr kumimoji="1" lang="ja-JP" altLang="en-US" sz="1600" dirty="0"/>
                        <a:t>内容</a:t>
                      </a:r>
                    </a:p>
                  </a:txBody>
                  <a:tcPr/>
                </a:tc>
                <a:tc>
                  <a:txBody>
                    <a:bodyPr/>
                    <a:lstStyle/>
                    <a:p>
                      <a:pPr algn="ctr"/>
                      <a:r>
                        <a:rPr kumimoji="1" lang="ja-JP" altLang="en-US" sz="1600" dirty="0"/>
                        <a:t>料金</a:t>
                      </a:r>
                    </a:p>
                  </a:txBody>
                  <a:tcPr/>
                </a:tc>
                <a:extLst>
                  <a:ext uri="{0D108BD9-81ED-4DB2-BD59-A6C34878D82A}">
                    <a16:rowId xmlns:a16="http://schemas.microsoft.com/office/drawing/2014/main" val="161162413"/>
                  </a:ext>
                </a:extLst>
              </a:tr>
              <a:tr h="352378">
                <a:tc>
                  <a:txBody>
                    <a:bodyPr/>
                    <a:lstStyle/>
                    <a:p>
                      <a:r>
                        <a:rPr kumimoji="1" lang="ja-JP" altLang="en-US" sz="1600" dirty="0"/>
                        <a:t>着手金</a:t>
                      </a:r>
                    </a:p>
                  </a:txBody>
                  <a:tcPr/>
                </a:tc>
                <a:tc>
                  <a:txBody>
                    <a:bodyPr/>
                    <a:lstStyle/>
                    <a:p>
                      <a:r>
                        <a:rPr kumimoji="1" lang="ja-JP" altLang="en-US" sz="1600" dirty="0"/>
                        <a:t>業務委託契約締結時の料金</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dirty="0"/>
                        <a:t>無し</a:t>
                      </a:r>
                    </a:p>
                  </a:txBody>
                  <a:tcPr/>
                </a:tc>
                <a:extLst>
                  <a:ext uri="{0D108BD9-81ED-4DB2-BD59-A6C34878D82A}">
                    <a16:rowId xmlns:a16="http://schemas.microsoft.com/office/drawing/2014/main" val="2558620583"/>
                  </a:ext>
                </a:extLst>
              </a:tr>
              <a:tr h="352378">
                <a:tc>
                  <a:txBody>
                    <a:bodyPr/>
                    <a:lstStyle/>
                    <a:p>
                      <a:r>
                        <a:rPr kumimoji="1" lang="ja-JP" altLang="en-US" sz="1600" dirty="0"/>
                        <a:t>月額報酬</a:t>
                      </a:r>
                    </a:p>
                  </a:txBody>
                  <a:tcPr/>
                </a:tc>
                <a:tc>
                  <a:txBody>
                    <a:bodyPr/>
                    <a:lstStyle/>
                    <a:p>
                      <a:r>
                        <a:rPr kumimoji="1" lang="ja-JP" altLang="en-US" sz="1600" dirty="0"/>
                        <a:t>毎月発生する料金</a:t>
                      </a:r>
                    </a:p>
                  </a:txBody>
                  <a:tcPr/>
                </a:tc>
                <a:tc>
                  <a:txBody>
                    <a:bodyPr/>
                    <a:lstStyle/>
                    <a:p>
                      <a:r>
                        <a:rPr kumimoji="1" lang="en-US" altLang="ja-JP" sz="1600" dirty="0"/>
                        <a:t>30</a:t>
                      </a:r>
                      <a:r>
                        <a:rPr kumimoji="1" lang="ja-JP" altLang="en-US" sz="1600" dirty="0"/>
                        <a:t>万円程度</a:t>
                      </a:r>
                    </a:p>
                  </a:txBody>
                  <a:tcPr/>
                </a:tc>
                <a:extLst>
                  <a:ext uri="{0D108BD9-81ED-4DB2-BD59-A6C34878D82A}">
                    <a16:rowId xmlns:a16="http://schemas.microsoft.com/office/drawing/2014/main" val="3042000231"/>
                  </a:ext>
                </a:extLst>
              </a:tr>
              <a:tr h="352378">
                <a:tc>
                  <a:txBody>
                    <a:bodyPr/>
                    <a:lstStyle/>
                    <a:p>
                      <a:r>
                        <a:rPr kumimoji="1" lang="ja-JP" altLang="en-US" sz="1600" dirty="0"/>
                        <a:t>中間報酬</a:t>
                      </a:r>
                    </a:p>
                  </a:txBody>
                  <a:tcPr/>
                </a:tc>
                <a:tc>
                  <a:txBody>
                    <a:bodyPr/>
                    <a:lstStyle/>
                    <a:p>
                      <a:r>
                        <a:rPr kumimoji="1" lang="ja-JP" altLang="en-US" sz="1600" dirty="0"/>
                        <a:t>相手企業と基本合意締結時の料金</a:t>
                      </a:r>
                    </a:p>
                  </a:txBody>
                  <a:tcPr/>
                </a:tc>
                <a:tc>
                  <a:txBody>
                    <a:bodyPr/>
                    <a:lstStyle/>
                    <a:p>
                      <a:r>
                        <a:rPr kumimoji="1" lang="ja-JP" altLang="en-US" sz="1600" dirty="0"/>
                        <a:t>無し</a:t>
                      </a:r>
                    </a:p>
                  </a:txBody>
                  <a:tcPr/>
                </a:tc>
                <a:extLst>
                  <a:ext uri="{0D108BD9-81ED-4DB2-BD59-A6C34878D82A}">
                    <a16:rowId xmlns:a16="http://schemas.microsoft.com/office/drawing/2014/main" val="3053753466"/>
                  </a:ext>
                </a:extLst>
              </a:tr>
              <a:tr h="554915">
                <a:tc>
                  <a:txBody>
                    <a:bodyPr/>
                    <a:lstStyle/>
                    <a:p>
                      <a:r>
                        <a:rPr kumimoji="1" lang="ja-JP" altLang="en-US" sz="1600" dirty="0"/>
                        <a:t>デューデリジェンス対応費用</a:t>
                      </a:r>
                    </a:p>
                  </a:txBody>
                  <a:tcPr/>
                </a:tc>
                <a:tc>
                  <a:txBody>
                    <a:bodyPr/>
                    <a:lstStyle/>
                    <a:p>
                      <a:r>
                        <a:rPr kumimoji="1" lang="ja-JP" altLang="en-US" sz="1600" dirty="0"/>
                        <a:t>デューデリジェンス対応への支援</a:t>
                      </a:r>
                    </a:p>
                  </a:txBody>
                  <a:tcPr/>
                </a:tc>
                <a:tc>
                  <a:txBody>
                    <a:bodyPr/>
                    <a:lstStyle/>
                    <a:p>
                      <a:r>
                        <a:rPr kumimoji="1" lang="ja-JP" altLang="en-US" sz="1600" dirty="0"/>
                        <a:t>弁護士・公認会計士の実費</a:t>
                      </a:r>
                      <a:br>
                        <a:rPr kumimoji="1" lang="en-US" altLang="ja-JP" sz="1600" dirty="0"/>
                      </a:br>
                      <a:r>
                        <a:rPr kumimoji="1" lang="ja-JP" altLang="en-US" sz="1600" dirty="0"/>
                        <a:t>（必要な場合のみ）</a:t>
                      </a:r>
                    </a:p>
                  </a:txBody>
                  <a:tcPr/>
                </a:tc>
                <a:extLst>
                  <a:ext uri="{0D108BD9-81ED-4DB2-BD59-A6C34878D82A}">
                    <a16:rowId xmlns:a16="http://schemas.microsoft.com/office/drawing/2014/main" val="2205065138"/>
                  </a:ext>
                </a:extLst>
              </a:tr>
              <a:tr h="554915">
                <a:tc>
                  <a:txBody>
                    <a:bodyPr/>
                    <a:lstStyle/>
                    <a:p>
                      <a:r>
                        <a:rPr kumimoji="1" lang="ja-JP" altLang="en-US" sz="1600" dirty="0"/>
                        <a:t>成功報酬</a:t>
                      </a:r>
                    </a:p>
                  </a:txBody>
                  <a:tcPr/>
                </a:tc>
                <a:tc>
                  <a:txBody>
                    <a:bodyPr/>
                    <a:lstStyle/>
                    <a:p>
                      <a:r>
                        <a:rPr kumimoji="1" lang="en-US" altLang="ja-JP" sz="1600" dirty="0"/>
                        <a:t>M&amp;A</a:t>
                      </a:r>
                      <a:r>
                        <a:rPr kumimoji="1" lang="ja-JP" altLang="en-US" sz="1600" dirty="0"/>
                        <a:t>成約時の料金</a:t>
                      </a:r>
                    </a:p>
                  </a:txBody>
                  <a:tcPr/>
                </a:tc>
                <a:tc>
                  <a:txBody>
                    <a:bodyPr/>
                    <a:lstStyle/>
                    <a:p>
                      <a:r>
                        <a:rPr kumimoji="1" lang="en-US" altLang="ja-JP" sz="1600" b="1" u="sng" dirty="0">
                          <a:solidFill>
                            <a:srgbClr val="FF0000"/>
                          </a:solidFill>
                        </a:rPr>
                        <a:t>500</a:t>
                      </a:r>
                      <a:r>
                        <a:rPr kumimoji="1" lang="ja-JP" altLang="en-US" sz="1600" b="1" u="sng" dirty="0">
                          <a:solidFill>
                            <a:srgbClr val="FF0000"/>
                          </a:solidFill>
                        </a:rPr>
                        <a:t>万円～</a:t>
                      </a:r>
                      <a:r>
                        <a:rPr kumimoji="1" lang="en-US" altLang="ja-JP" sz="1600" b="1" u="sng" dirty="0">
                          <a:solidFill>
                            <a:srgbClr val="FF0000"/>
                          </a:solidFill>
                        </a:rPr>
                        <a:t>2000</a:t>
                      </a:r>
                      <a:r>
                        <a:rPr kumimoji="1" lang="ja-JP" altLang="en-US" sz="1600" b="1" u="sng" dirty="0">
                          <a:solidFill>
                            <a:srgbClr val="FF0000"/>
                          </a:solidFill>
                        </a:rPr>
                        <a:t>万円程度</a:t>
                      </a:r>
                      <a:endParaRPr kumimoji="1" lang="en-US" altLang="ja-JP" sz="1600" b="1" u="sng" dirty="0">
                        <a:solidFill>
                          <a:srgbClr val="FF0000"/>
                        </a:solidFill>
                      </a:endParaRPr>
                    </a:p>
                    <a:p>
                      <a:r>
                        <a:rPr kumimoji="1" lang="en-US" altLang="ja-JP" sz="1600" b="1" u="sng" dirty="0">
                          <a:solidFill>
                            <a:srgbClr val="FF0000"/>
                          </a:solidFill>
                        </a:rPr>
                        <a:t>(</a:t>
                      </a:r>
                      <a:r>
                        <a:rPr kumimoji="1" lang="ja-JP" altLang="en-US" sz="1600" b="1" u="sng" dirty="0">
                          <a:solidFill>
                            <a:srgbClr val="FF0000"/>
                          </a:solidFill>
                        </a:rPr>
                        <a:t>大手の半額以下）</a:t>
                      </a:r>
                    </a:p>
                  </a:txBody>
                  <a:tcPr/>
                </a:tc>
                <a:extLst>
                  <a:ext uri="{0D108BD9-81ED-4DB2-BD59-A6C34878D82A}">
                    <a16:rowId xmlns:a16="http://schemas.microsoft.com/office/drawing/2014/main" val="3271061328"/>
                  </a:ext>
                </a:extLst>
              </a:tr>
            </a:tbl>
          </a:graphicData>
        </a:graphic>
      </p:graphicFrame>
      <p:sp>
        <p:nvSpPr>
          <p:cNvPr id="3" name="テキスト ボックス 2">
            <a:extLst>
              <a:ext uri="{FF2B5EF4-FFF2-40B4-BE49-F238E27FC236}">
                <a16:creationId xmlns:a16="http://schemas.microsoft.com/office/drawing/2014/main" id="{25FBCAFC-8483-74B1-08CC-3E3C79AE6297}"/>
              </a:ext>
            </a:extLst>
          </p:cNvPr>
          <p:cNvSpPr txBox="1"/>
          <p:nvPr/>
        </p:nvSpPr>
        <p:spPr>
          <a:xfrm>
            <a:off x="450743" y="3829411"/>
            <a:ext cx="6570368" cy="276999"/>
          </a:xfrm>
          <a:prstGeom prst="rect">
            <a:avLst/>
          </a:prstGeom>
          <a:noFill/>
        </p:spPr>
        <p:txBody>
          <a:bodyPr wrap="square" rtlCol="0">
            <a:spAutoFit/>
          </a:bodyPr>
          <a:lstStyle/>
          <a:p>
            <a:r>
              <a:rPr kumimoji="1" lang="ja-JP" altLang="en-US" sz="1200" dirty="0"/>
              <a:t>注）料金は案件の規模・難易度により変わることがあります。一度、ご相談ください。</a:t>
            </a:r>
          </a:p>
        </p:txBody>
      </p:sp>
      <p:sp>
        <p:nvSpPr>
          <p:cNvPr id="8" name="テキスト ボックス 7">
            <a:extLst>
              <a:ext uri="{FF2B5EF4-FFF2-40B4-BE49-F238E27FC236}">
                <a16:creationId xmlns:a16="http://schemas.microsoft.com/office/drawing/2014/main" id="{E8886C0A-7B15-B051-0981-3190BF155BF1}"/>
              </a:ext>
            </a:extLst>
          </p:cNvPr>
          <p:cNvSpPr txBox="1"/>
          <p:nvPr/>
        </p:nvSpPr>
        <p:spPr>
          <a:xfrm>
            <a:off x="422720" y="4121695"/>
            <a:ext cx="8298560" cy="2205476"/>
          </a:xfrm>
          <a:prstGeom prst="rect">
            <a:avLst/>
          </a:prstGeom>
          <a:noFill/>
        </p:spPr>
        <p:txBody>
          <a:bodyPr wrap="square" rtlCol="0">
            <a:spAutoFit/>
          </a:bodyPr>
          <a:lstStyle/>
          <a:p>
            <a:pPr>
              <a:lnSpc>
                <a:spcPct val="110000"/>
              </a:lnSpc>
            </a:pPr>
            <a:r>
              <a:rPr kumimoji="1" lang="en-US" altLang="ja-JP" dirty="0"/>
              <a:t>【</a:t>
            </a:r>
            <a:r>
              <a:rPr kumimoji="1" lang="ja-JP" altLang="en-US" dirty="0"/>
              <a:t>リーズナブルな料金の秘密</a:t>
            </a:r>
            <a:r>
              <a:rPr kumimoji="1" lang="en-US" altLang="ja-JP" dirty="0"/>
              <a:t>】</a:t>
            </a:r>
          </a:p>
          <a:p>
            <a:pPr>
              <a:lnSpc>
                <a:spcPct val="110000"/>
              </a:lnSpc>
            </a:pPr>
            <a:r>
              <a:rPr kumimoji="1" lang="ja-JP" altLang="en-US" dirty="0"/>
              <a:t>大手の</a:t>
            </a:r>
            <a:r>
              <a:rPr kumimoji="1" lang="en-US" altLang="ja-JP" dirty="0"/>
              <a:t>M&amp;A</a:t>
            </a:r>
            <a:r>
              <a:rPr kumimoji="1" lang="ja-JP" altLang="en-US" dirty="0"/>
              <a:t>仲介業者は多数の営業マンを抱えて</a:t>
            </a:r>
            <a:r>
              <a:rPr kumimoji="1" lang="en-US" altLang="ja-JP" dirty="0"/>
              <a:t>M&amp;A</a:t>
            </a:r>
            <a:r>
              <a:rPr kumimoji="1" lang="ja-JP" altLang="en-US" dirty="0"/>
              <a:t>案件の掘り起こしを行っているため、</a:t>
            </a:r>
            <a:r>
              <a:rPr kumimoji="1" lang="en-US" altLang="ja-JP" dirty="0"/>
              <a:t>M&amp;A</a:t>
            </a:r>
            <a:r>
              <a:rPr kumimoji="1" lang="ja-JP" altLang="en-US" dirty="0"/>
              <a:t>の買い手・売り手のリストを有しているという強みがあります。しかし、多額の人件費を</a:t>
            </a:r>
            <a:r>
              <a:rPr kumimoji="1" lang="en-US" altLang="ja-JP" dirty="0"/>
              <a:t>M&amp;A</a:t>
            </a:r>
            <a:r>
              <a:rPr kumimoji="1" lang="ja-JP" altLang="en-US" dirty="0"/>
              <a:t>取引だけで賄わなくてはならないため、高額な料金を要求します。</a:t>
            </a:r>
          </a:p>
          <a:p>
            <a:pPr>
              <a:lnSpc>
                <a:spcPct val="110000"/>
              </a:lnSpc>
            </a:pPr>
            <a:r>
              <a:rPr kumimoji="1" lang="ja-JP" altLang="en-US" dirty="0"/>
              <a:t>弊社は固定費も少なく、経営コンサルティングビジネスによる安定収益があり、</a:t>
            </a:r>
            <a:r>
              <a:rPr kumimoji="1" lang="en-US" altLang="ja-JP" dirty="0"/>
              <a:t>M&amp;A</a:t>
            </a:r>
            <a:r>
              <a:rPr kumimoji="1" lang="ja-JP" altLang="en-US" dirty="0"/>
              <a:t>案件だけの収益に依存しているわけではないので、</a:t>
            </a:r>
            <a:r>
              <a:rPr kumimoji="1" lang="ja-JP" altLang="en-US" b="1" u="sng" dirty="0"/>
              <a:t>リーズナブルな料金で</a:t>
            </a:r>
            <a:r>
              <a:rPr kumimoji="1" lang="en-US" altLang="ja-JP" b="1" u="sng" dirty="0"/>
              <a:t>M&amp;A</a:t>
            </a:r>
            <a:r>
              <a:rPr kumimoji="1" lang="ja-JP" altLang="en-US" b="1" u="sng" dirty="0"/>
              <a:t>支援サービスを提供する</a:t>
            </a:r>
            <a:r>
              <a:rPr kumimoji="1" lang="ja-JP" altLang="en-US" dirty="0"/>
              <a:t>ことができます。</a:t>
            </a:r>
          </a:p>
        </p:txBody>
      </p:sp>
    </p:spTree>
    <p:extLst>
      <p:ext uri="{BB962C8B-B14F-4D97-AF65-F5344CB8AC3E}">
        <p14:creationId xmlns:p14="http://schemas.microsoft.com/office/powerpoint/2010/main" val="6362532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B9A7FD7-13E1-0C74-CD9B-BCCF19E84067}"/>
              </a:ext>
            </a:extLst>
          </p:cNvPr>
          <p:cNvSpPr>
            <a:spLocks noGrp="1"/>
          </p:cNvSpPr>
          <p:nvPr>
            <p:ph type="title"/>
          </p:nvPr>
        </p:nvSpPr>
        <p:spPr/>
        <p:txBody>
          <a:bodyPr/>
          <a:lstStyle/>
          <a:p>
            <a:r>
              <a:rPr kumimoji="1" lang="ja-JP" altLang="en-US" dirty="0"/>
              <a:t>売却企業にとってのメリット</a:t>
            </a:r>
          </a:p>
        </p:txBody>
      </p:sp>
      <p:sp>
        <p:nvSpPr>
          <p:cNvPr id="3" name="コンテンツ プレースホルダー 2">
            <a:extLst>
              <a:ext uri="{FF2B5EF4-FFF2-40B4-BE49-F238E27FC236}">
                <a16:creationId xmlns:a16="http://schemas.microsoft.com/office/drawing/2014/main" id="{7B4C001B-6D57-F519-0339-2F792955F9B0}"/>
              </a:ext>
            </a:extLst>
          </p:cNvPr>
          <p:cNvSpPr>
            <a:spLocks noGrp="1"/>
          </p:cNvSpPr>
          <p:nvPr>
            <p:ph idx="1"/>
          </p:nvPr>
        </p:nvSpPr>
        <p:spPr>
          <a:xfrm>
            <a:off x="564583" y="1252568"/>
            <a:ext cx="8060553" cy="5009517"/>
          </a:xfrm>
        </p:spPr>
        <p:txBody>
          <a:bodyPr>
            <a:noAutofit/>
          </a:bodyPr>
          <a:lstStyle/>
          <a:p>
            <a:pPr marL="442913" indent="-442913">
              <a:lnSpc>
                <a:spcPct val="100000"/>
              </a:lnSpc>
              <a:spcBef>
                <a:spcPts val="600"/>
              </a:spcBef>
              <a:spcAft>
                <a:spcPts val="400"/>
              </a:spcAft>
              <a:buClrTx/>
              <a:buFont typeface="Wingdings" panose="05000000000000000000" pitchFamily="2" charset="2"/>
              <a:buChar char="u"/>
            </a:pPr>
            <a:r>
              <a:rPr kumimoji="1" lang="ja-JP" altLang="en-US" sz="2200" dirty="0">
                <a:solidFill>
                  <a:schemeClr val="tx1"/>
                </a:solidFill>
              </a:rPr>
              <a:t>会社売却の可能性を含む、会社の将来ビジョンの立案についても支援を行います。</a:t>
            </a:r>
            <a:endParaRPr kumimoji="1" lang="en-US" altLang="ja-JP" sz="2200" dirty="0">
              <a:solidFill>
                <a:schemeClr val="tx1"/>
              </a:solidFill>
            </a:endParaRPr>
          </a:p>
          <a:p>
            <a:pPr marL="442913" indent="-442913">
              <a:lnSpc>
                <a:spcPct val="100000"/>
              </a:lnSpc>
              <a:spcBef>
                <a:spcPts val="600"/>
              </a:spcBef>
              <a:spcAft>
                <a:spcPts val="400"/>
              </a:spcAft>
              <a:buClrTx/>
              <a:buFont typeface="Wingdings" panose="05000000000000000000" pitchFamily="2" charset="2"/>
              <a:buChar char="u"/>
            </a:pPr>
            <a:r>
              <a:rPr kumimoji="1" lang="ja-JP" altLang="en-US" sz="2200" dirty="0">
                <a:solidFill>
                  <a:schemeClr val="tx1"/>
                </a:solidFill>
              </a:rPr>
              <a:t>企業価値を最大化するための経営改善の支援も行</a:t>
            </a:r>
            <a:r>
              <a:rPr lang="ja-JP" altLang="en-US" sz="2200" dirty="0">
                <a:solidFill>
                  <a:schemeClr val="tx1"/>
                </a:solidFill>
              </a:rPr>
              <a:t>うことができます</a:t>
            </a:r>
            <a:r>
              <a:rPr kumimoji="1" lang="ja-JP" altLang="en-US" sz="2200" dirty="0">
                <a:solidFill>
                  <a:schemeClr val="tx1"/>
                </a:solidFill>
              </a:rPr>
              <a:t>。</a:t>
            </a:r>
            <a:endParaRPr kumimoji="1" lang="en-US" altLang="ja-JP" sz="2200" dirty="0">
              <a:solidFill>
                <a:schemeClr val="tx1"/>
              </a:solidFill>
            </a:endParaRPr>
          </a:p>
          <a:p>
            <a:pPr marL="442913" indent="-442913">
              <a:lnSpc>
                <a:spcPct val="100000"/>
              </a:lnSpc>
              <a:spcBef>
                <a:spcPts val="600"/>
              </a:spcBef>
              <a:spcAft>
                <a:spcPts val="400"/>
              </a:spcAft>
              <a:buClrTx/>
              <a:buFont typeface="Wingdings" panose="05000000000000000000" pitchFamily="2" charset="2"/>
              <a:buChar char="u"/>
            </a:pPr>
            <a:r>
              <a:rPr kumimoji="1" lang="ja-JP" altLang="en-US" sz="2200" dirty="0">
                <a:solidFill>
                  <a:schemeClr val="tx1"/>
                </a:solidFill>
              </a:rPr>
              <a:t>初めての</a:t>
            </a:r>
            <a:r>
              <a:rPr kumimoji="1" lang="en-US" altLang="ja-JP" sz="2200" dirty="0">
                <a:solidFill>
                  <a:schemeClr val="tx1"/>
                </a:solidFill>
              </a:rPr>
              <a:t>M&amp;A</a:t>
            </a:r>
            <a:r>
              <a:rPr kumimoji="1" lang="ja-JP" altLang="en-US" sz="2200" dirty="0">
                <a:solidFill>
                  <a:schemeClr val="tx1"/>
                </a:solidFill>
              </a:rPr>
              <a:t>でも進め方など丁寧に説明を行いますので、納得しながら会社売却を行うことができます。</a:t>
            </a:r>
            <a:endParaRPr kumimoji="1" lang="en-US" altLang="ja-JP" sz="2200" dirty="0">
              <a:solidFill>
                <a:schemeClr val="tx1"/>
              </a:solidFill>
            </a:endParaRPr>
          </a:p>
          <a:p>
            <a:pPr marL="442913" indent="-442913">
              <a:lnSpc>
                <a:spcPct val="100000"/>
              </a:lnSpc>
              <a:spcBef>
                <a:spcPts val="600"/>
              </a:spcBef>
              <a:spcAft>
                <a:spcPts val="400"/>
              </a:spcAft>
              <a:buClrTx/>
              <a:buFont typeface="Wingdings" panose="05000000000000000000" pitchFamily="2" charset="2"/>
              <a:buChar char="u"/>
            </a:pPr>
            <a:r>
              <a:rPr kumimoji="1" lang="ja-JP" altLang="en-US" sz="2200" dirty="0">
                <a:solidFill>
                  <a:schemeClr val="tx1"/>
                </a:solidFill>
              </a:rPr>
              <a:t>適正価格での売却ができるように支援します。</a:t>
            </a:r>
            <a:endParaRPr kumimoji="1" lang="en-US" altLang="ja-JP" sz="2200" dirty="0">
              <a:solidFill>
                <a:schemeClr val="tx1"/>
              </a:solidFill>
            </a:endParaRPr>
          </a:p>
          <a:p>
            <a:pPr marL="442913" indent="-442913">
              <a:lnSpc>
                <a:spcPct val="100000"/>
              </a:lnSpc>
              <a:spcBef>
                <a:spcPts val="600"/>
              </a:spcBef>
              <a:spcAft>
                <a:spcPts val="400"/>
              </a:spcAft>
              <a:buClrTx/>
              <a:buFont typeface="Wingdings" panose="05000000000000000000" pitchFamily="2" charset="2"/>
              <a:buChar char="u"/>
            </a:pPr>
            <a:r>
              <a:rPr lang="ja-JP" altLang="en-US" sz="2200" dirty="0">
                <a:solidFill>
                  <a:schemeClr val="tx1"/>
                </a:solidFill>
              </a:rPr>
              <a:t>不利な買収契約書を見抜いて、適正な条件での売却を行えるように支援します。</a:t>
            </a:r>
            <a:endParaRPr lang="en-US" altLang="ja-JP" sz="2200" dirty="0">
              <a:solidFill>
                <a:schemeClr val="tx1"/>
              </a:solidFill>
            </a:endParaRPr>
          </a:p>
          <a:p>
            <a:pPr marL="442913" indent="-442913">
              <a:lnSpc>
                <a:spcPct val="100000"/>
              </a:lnSpc>
              <a:spcBef>
                <a:spcPts val="600"/>
              </a:spcBef>
              <a:spcAft>
                <a:spcPts val="400"/>
              </a:spcAft>
              <a:buClrTx/>
              <a:buFont typeface="Wingdings" panose="05000000000000000000" pitchFamily="2" charset="2"/>
              <a:buChar char="u"/>
            </a:pPr>
            <a:r>
              <a:rPr kumimoji="1" lang="ja-JP" altLang="en-US" sz="2200" dirty="0">
                <a:solidFill>
                  <a:schemeClr val="tx1"/>
                </a:solidFill>
              </a:rPr>
              <a:t>雇用の維持など売却後の経営方針を厳守させる契約を締結できるように支援します。</a:t>
            </a:r>
            <a:endParaRPr kumimoji="1" lang="en-US" altLang="ja-JP" sz="2200" dirty="0">
              <a:solidFill>
                <a:schemeClr val="tx1"/>
              </a:solidFill>
            </a:endParaRPr>
          </a:p>
          <a:p>
            <a:pPr marL="442913" indent="-442913">
              <a:lnSpc>
                <a:spcPct val="100000"/>
              </a:lnSpc>
              <a:spcBef>
                <a:spcPts val="600"/>
              </a:spcBef>
              <a:spcAft>
                <a:spcPts val="400"/>
              </a:spcAft>
              <a:buClrTx/>
              <a:buFont typeface="Wingdings" panose="05000000000000000000" pitchFamily="2" charset="2"/>
              <a:buChar char="u"/>
            </a:pPr>
            <a:r>
              <a:rPr lang="ja-JP" altLang="en-US" sz="2200" dirty="0">
                <a:solidFill>
                  <a:schemeClr val="tx1"/>
                </a:solidFill>
              </a:rPr>
              <a:t>リーズナブルな料金で</a:t>
            </a:r>
            <a:r>
              <a:rPr lang="en-US" altLang="ja-JP" sz="2200" dirty="0">
                <a:solidFill>
                  <a:schemeClr val="tx1"/>
                </a:solidFill>
              </a:rPr>
              <a:t>M&amp;A</a:t>
            </a:r>
            <a:r>
              <a:rPr lang="ja-JP" altLang="en-US" sz="2200" dirty="0">
                <a:solidFill>
                  <a:schemeClr val="tx1"/>
                </a:solidFill>
              </a:rPr>
              <a:t>を実施することができます。</a:t>
            </a:r>
            <a:endParaRPr kumimoji="1" lang="ja-JP" altLang="en-US" sz="2200" dirty="0">
              <a:solidFill>
                <a:schemeClr val="tx1"/>
              </a:solidFill>
            </a:endParaRPr>
          </a:p>
        </p:txBody>
      </p:sp>
      <p:sp>
        <p:nvSpPr>
          <p:cNvPr id="4" name="スライド番号プレースホルダー 3">
            <a:extLst>
              <a:ext uri="{FF2B5EF4-FFF2-40B4-BE49-F238E27FC236}">
                <a16:creationId xmlns:a16="http://schemas.microsoft.com/office/drawing/2014/main" id="{8E2F3CC2-E063-1AE4-CBA9-86AAF2F8132F}"/>
              </a:ext>
            </a:extLst>
          </p:cNvPr>
          <p:cNvSpPr>
            <a:spLocks noGrp="1"/>
          </p:cNvSpPr>
          <p:nvPr>
            <p:ph type="sldNum" sz="quarter" idx="12"/>
          </p:nvPr>
        </p:nvSpPr>
        <p:spPr/>
        <p:txBody>
          <a:bodyPr/>
          <a:lstStyle/>
          <a:p>
            <a:fld id="{6F8E6966-F97B-461E-B3B6-5212917A00F6}" type="slidenum">
              <a:rPr lang="ja-JP" altLang="en-US" smtClean="0"/>
              <a:pPr/>
              <a:t>7</a:t>
            </a:fld>
            <a:endParaRPr lang="ja-JP" altLang="en-US" dirty="0"/>
          </a:p>
        </p:txBody>
      </p:sp>
    </p:spTree>
    <p:extLst>
      <p:ext uri="{BB962C8B-B14F-4D97-AF65-F5344CB8AC3E}">
        <p14:creationId xmlns:p14="http://schemas.microsoft.com/office/powerpoint/2010/main" val="33358438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6F8E6966-F97B-461E-B3B6-5212917A00F6}" type="slidenum">
              <a:rPr lang="ja-JP" altLang="en-US" smtClean="0"/>
              <a:pPr/>
              <a:t>8</a:t>
            </a:fld>
            <a:endParaRPr lang="ja-JP" altLang="en-US" dirty="0"/>
          </a:p>
        </p:txBody>
      </p:sp>
      <p:sp>
        <p:nvSpPr>
          <p:cNvPr id="6" name="タイトル 1">
            <a:extLst>
              <a:ext uri="{FF2B5EF4-FFF2-40B4-BE49-F238E27FC236}">
                <a16:creationId xmlns:a16="http://schemas.microsoft.com/office/drawing/2014/main" id="{51401DDF-6191-4BE9-AB53-2452FB4984F7}"/>
              </a:ext>
            </a:extLst>
          </p:cNvPr>
          <p:cNvSpPr>
            <a:spLocks noGrp="1"/>
          </p:cNvSpPr>
          <p:nvPr>
            <p:ph type="title"/>
          </p:nvPr>
        </p:nvSpPr>
        <p:spPr>
          <a:xfrm>
            <a:off x="467545" y="260350"/>
            <a:ext cx="8343358" cy="838200"/>
          </a:xfrm>
        </p:spPr>
        <p:txBody>
          <a:bodyPr>
            <a:noAutofit/>
          </a:bodyPr>
          <a:lstStyle/>
          <a:p>
            <a:r>
              <a:rPr kumimoji="1" lang="ja-JP" altLang="en-US" dirty="0">
                <a:solidFill>
                  <a:schemeClr val="tx1"/>
                </a:solidFill>
              </a:rPr>
              <a:t>Ｍ＆Ａ・資本提携の事例（１）</a:t>
            </a:r>
          </a:p>
        </p:txBody>
      </p:sp>
      <p:sp>
        <p:nvSpPr>
          <p:cNvPr id="3" name="フローチャート: 処理 2">
            <a:extLst>
              <a:ext uri="{FF2B5EF4-FFF2-40B4-BE49-F238E27FC236}">
                <a16:creationId xmlns:a16="http://schemas.microsoft.com/office/drawing/2014/main" id="{805E3033-FF40-F1D3-B62E-2BB2D67DFCFA}"/>
              </a:ext>
            </a:extLst>
          </p:cNvPr>
          <p:cNvSpPr/>
          <p:nvPr/>
        </p:nvSpPr>
        <p:spPr>
          <a:xfrm>
            <a:off x="930812" y="1235103"/>
            <a:ext cx="7416824" cy="2448273"/>
          </a:xfrm>
          <a:prstGeom prst="flowChartProcess">
            <a:avLst/>
          </a:prstGeom>
          <a:solidFill>
            <a:schemeClr val="bg1"/>
          </a:solidFill>
          <a:ln w="28575">
            <a:solidFill>
              <a:srgbClr val="0066CC"/>
            </a:solid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kumimoji="1" lang="ja-JP" altLang="en-US" sz="2800" dirty="0">
                <a:solidFill>
                  <a:schemeClr val="tx1"/>
                </a:solidFill>
              </a:rPr>
              <a:t>（１） </a:t>
            </a:r>
            <a:r>
              <a:rPr kumimoji="1" lang="en-US" altLang="ja-JP" sz="2800" dirty="0">
                <a:solidFill>
                  <a:srgbClr val="FF0000"/>
                </a:solidFill>
              </a:rPr>
              <a:t>20</a:t>
            </a:r>
            <a:r>
              <a:rPr kumimoji="1" lang="ja-JP" altLang="en-US" sz="2800" dirty="0">
                <a:solidFill>
                  <a:srgbClr val="FF0000"/>
                </a:solidFill>
              </a:rPr>
              <a:t>数億円での株式売却に成功！</a:t>
            </a:r>
            <a:endParaRPr kumimoji="1" lang="en-US" altLang="ja-JP" sz="2800" dirty="0">
              <a:solidFill>
                <a:srgbClr val="FF0000"/>
              </a:solidFill>
            </a:endParaRPr>
          </a:p>
          <a:p>
            <a:r>
              <a:rPr kumimoji="1" lang="en-US" altLang="ja-JP" sz="2400" dirty="0">
                <a:solidFill>
                  <a:schemeClr val="tx1"/>
                </a:solidFill>
              </a:rPr>
              <a:t>【</a:t>
            </a:r>
            <a:r>
              <a:rPr kumimoji="1" lang="ja-JP" altLang="en-US" sz="2400" dirty="0">
                <a:solidFill>
                  <a:schemeClr val="tx1"/>
                </a:solidFill>
              </a:rPr>
              <a:t>不動産管理会社Ａ様の事業承継案件</a:t>
            </a:r>
            <a:r>
              <a:rPr kumimoji="1" lang="en-US" altLang="ja-JP" sz="2400" dirty="0">
                <a:solidFill>
                  <a:schemeClr val="tx1"/>
                </a:solidFill>
              </a:rPr>
              <a:t>】</a:t>
            </a:r>
          </a:p>
          <a:p>
            <a:r>
              <a:rPr kumimoji="1" lang="ja-JP" altLang="en-US" sz="2400" dirty="0">
                <a:solidFill>
                  <a:schemeClr val="tx1"/>
                </a:solidFill>
              </a:rPr>
              <a:t>不動産管理会社</a:t>
            </a:r>
            <a:r>
              <a:rPr lang="ja-JP" altLang="en-US" sz="2400" dirty="0">
                <a:solidFill>
                  <a:schemeClr val="tx1"/>
                </a:solidFill>
              </a:rPr>
              <a:t>Ｆ</a:t>
            </a:r>
            <a:r>
              <a:rPr kumimoji="1" lang="ja-JP" altLang="en-US" sz="2400" dirty="0">
                <a:solidFill>
                  <a:schemeClr val="tx1"/>
                </a:solidFill>
              </a:rPr>
              <a:t>社の社長から自身の高齢化、建物の老朽化が進む中で会社の将来の方向性についての相談を受け、株式売却による事業承継を提案。</a:t>
            </a:r>
            <a:r>
              <a:rPr kumimoji="1" lang="en-US" altLang="ja-JP" sz="2400" dirty="0">
                <a:solidFill>
                  <a:schemeClr val="tx1"/>
                </a:solidFill>
              </a:rPr>
              <a:t>20</a:t>
            </a:r>
            <a:r>
              <a:rPr kumimoji="1" lang="ja-JP" altLang="en-US" sz="2400" dirty="0">
                <a:solidFill>
                  <a:schemeClr val="tx1"/>
                </a:solidFill>
              </a:rPr>
              <a:t>数億円での株式売却を成功させた。</a:t>
            </a:r>
          </a:p>
        </p:txBody>
      </p:sp>
      <p:sp>
        <p:nvSpPr>
          <p:cNvPr id="5" name="フローチャート: 処理 4">
            <a:extLst>
              <a:ext uri="{FF2B5EF4-FFF2-40B4-BE49-F238E27FC236}">
                <a16:creationId xmlns:a16="http://schemas.microsoft.com/office/drawing/2014/main" id="{EF107B39-DFAD-A359-BA8E-F14E37876080}"/>
              </a:ext>
            </a:extLst>
          </p:cNvPr>
          <p:cNvSpPr/>
          <p:nvPr/>
        </p:nvSpPr>
        <p:spPr>
          <a:xfrm>
            <a:off x="930812" y="3819930"/>
            <a:ext cx="7416824" cy="2448273"/>
          </a:xfrm>
          <a:prstGeom prst="flowChartProcess">
            <a:avLst/>
          </a:prstGeom>
          <a:solidFill>
            <a:schemeClr val="bg1"/>
          </a:solidFill>
          <a:ln w="28575">
            <a:solidFill>
              <a:srgbClr val="0066CC"/>
            </a:solid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kumimoji="1" lang="ja-JP" altLang="en-US" sz="2800" dirty="0">
                <a:solidFill>
                  <a:schemeClr val="tx1"/>
                </a:solidFill>
              </a:rPr>
              <a:t>（２） </a:t>
            </a:r>
            <a:r>
              <a:rPr kumimoji="1" lang="ja-JP" altLang="en-US" sz="2800" dirty="0">
                <a:solidFill>
                  <a:srgbClr val="FF0000"/>
                </a:solidFill>
              </a:rPr>
              <a:t>約</a:t>
            </a:r>
            <a:r>
              <a:rPr kumimoji="1" lang="en-US" altLang="ja-JP" sz="2800" dirty="0">
                <a:solidFill>
                  <a:srgbClr val="FF0000"/>
                </a:solidFill>
              </a:rPr>
              <a:t>50</a:t>
            </a:r>
            <a:r>
              <a:rPr kumimoji="1" lang="ja-JP" altLang="en-US" sz="2800" dirty="0">
                <a:solidFill>
                  <a:srgbClr val="FF0000"/>
                </a:solidFill>
              </a:rPr>
              <a:t>億円の</a:t>
            </a:r>
            <a:r>
              <a:rPr kumimoji="1" lang="en-US" altLang="ja-JP" sz="2800" dirty="0">
                <a:solidFill>
                  <a:srgbClr val="FF0000"/>
                </a:solidFill>
              </a:rPr>
              <a:t>M&amp;A</a:t>
            </a:r>
            <a:r>
              <a:rPr kumimoji="1" lang="ja-JP" altLang="en-US" sz="2800" dirty="0">
                <a:solidFill>
                  <a:srgbClr val="FF0000"/>
                </a:solidFill>
              </a:rPr>
              <a:t>を成功！</a:t>
            </a:r>
            <a:endParaRPr kumimoji="1" lang="en-US" altLang="ja-JP" sz="2800" dirty="0">
              <a:solidFill>
                <a:srgbClr val="FF0000"/>
              </a:solidFill>
            </a:endParaRPr>
          </a:p>
          <a:p>
            <a:r>
              <a:rPr kumimoji="1" lang="en-US" altLang="ja-JP" sz="2400" dirty="0">
                <a:solidFill>
                  <a:schemeClr val="tx1"/>
                </a:solidFill>
              </a:rPr>
              <a:t>【</a:t>
            </a:r>
            <a:r>
              <a:rPr kumimoji="1" lang="ja-JP" altLang="en-US" sz="2400" dirty="0">
                <a:solidFill>
                  <a:schemeClr val="tx1"/>
                </a:solidFill>
              </a:rPr>
              <a:t>上場企業Ｂ社様の事業領域拡大のためのＭ＆Ａ案件</a:t>
            </a:r>
            <a:r>
              <a:rPr kumimoji="1" lang="en-US" altLang="ja-JP" sz="2400" dirty="0">
                <a:solidFill>
                  <a:schemeClr val="tx1"/>
                </a:solidFill>
              </a:rPr>
              <a:t>】</a:t>
            </a:r>
          </a:p>
          <a:p>
            <a:r>
              <a:rPr kumimoji="1" lang="ja-JP" altLang="en-US" sz="2400" dirty="0">
                <a:solidFill>
                  <a:schemeClr val="tx1"/>
                </a:solidFill>
              </a:rPr>
              <a:t>上場企業</a:t>
            </a:r>
            <a:r>
              <a:rPr lang="ja-JP" altLang="en-US" sz="2400" dirty="0">
                <a:solidFill>
                  <a:schemeClr val="tx1"/>
                </a:solidFill>
              </a:rPr>
              <a:t>Ｊ</a:t>
            </a:r>
            <a:r>
              <a:rPr kumimoji="1" lang="ja-JP" altLang="en-US" sz="2400" dirty="0">
                <a:solidFill>
                  <a:schemeClr val="tx1"/>
                </a:solidFill>
              </a:rPr>
              <a:t>社が事業領域拡大のために行った</a:t>
            </a:r>
            <a:r>
              <a:rPr kumimoji="1" lang="en-US" altLang="ja-JP" sz="2400" dirty="0">
                <a:solidFill>
                  <a:schemeClr val="tx1"/>
                </a:solidFill>
              </a:rPr>
              <a:t>M&amp;A</a:t>
            </a:r>
            <a:r>
              <a:rPr kumimoji="1" lang="ja-JP" altLang="en-US" sz="2400" dirty="0">
                <a:solidFill>
                  <a:schemeClr val="tx1"/>
                </a:solidFill>
              </a:rPr>
              <a:t>を支援、約</a:t>
            </a:r>
            <a:r>
              <a:rPr kumimoji="1" lang="en-US" altLang="ja-JP" sz="2400" dirty="0">
                <a:solidFill>
                  <a:schemeClr val="tx1"/>
                </a:solidFill>
              </a:rPr>
              <a:t>50</a:t>
            </a:r>
            <a:r>
              <a:rPr kumimoji="1" lang="ja-JP" altLang="en-US" sz="2400" dirty="0">
                <a:solidFill>
                  <a:schemeClr val="tx1"/>
                </a:solidFill>
              </a:rPr>
              <a:t>億円の</a:t>
            </a:r>
            <a:r>
              <a:rPr kumimoji="1" lang="en-US" altLang="ja-JP" sz="2400" dirty="0">
                <a:solidFill>
                  <a:schemeClr val="tx1"/>
                </a:solidFill>
              </a:rPr>
              <a:t>M&amp;A</a:t>
            </a:r>
            <a:r>
              <a:rPr kumimoji="1" lang="ja-JP" altLang="en-US" sz="2400" dirty="0">
                <a:solidFill>
                  <a:schemeClr val="tx1"/>
                </a:solidFill>
              </a:rPr>
              <a:t>を成功させた。</a:t>
            </a:r>
            <a:endParaRPr kumimoji="1" lang="en-US" altLang="ja-JP" sz="2400" dirty="0">
              <a:solidFill>
                <a:schemeClr val="tx1"/>
              </a:solidFill>
            </a:endParaRPr>
          </a:p>
          <a:p>
            <a:r>
              <a:rPr kumimoji="1" lang="ja-JP" altLang="en-US" sz="2400" dirty="0">
                <a:solidFill>
                  <a:schemeClr val="tx1"/>
                </a:solidFill>
              </a:rPr>
              <a:t>買収後の</a:t>
            </a:r>
            <a:r>
              <a:rPr kumimoji="1" lang="en-US" altLang="ja-JP" sz="2400" dirty="0">
                <a:solidFill>
                  <a:schemeClr val="tx1"/>
                </a:solidFill>
              </a:rPr>
              <a:t>PMI</a:t>
            </a:r>
            <a:r>
              <a:rPr kumimoji="1" lang="ja-JP" altLang="en-US" sz="2400" dirty="0">
                <a:solidFill>
                  <a:schemeClr val="tx1"/>
                </a:solidFill>
              </a:rPr>
              <a:t>（企業統合）も支援し、円滑な子会社経営とシナジー効果創出に貢献。</a:t>
            </a:r>
            <a:endParaRPr kumimoji="1" lang="en-US" altLang="ja-JP" sz="2400" dirty="0">
              <a:solidFill>
                <a:schemeClr val="tx1"/>
              </a:solidFill>
            </a:endParaRPr>
          </a:p>
        </p:txBody>
      </p:sp>
    </p:spTree>
    <p:extLst>
      <p:ext uri="{BB962C8B-B14F-4D97-AF65-F5344CB8AC3E}">
        <p14:creationId xmlns:p14="http://schemas.microsoft.com/office/powerpoint/2010/main" val="21008446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 calcmode="lin" valueType="num">
                                      <p:cBhvr>
                                        <p:cTn id="14" dur="500" fill="hold"/>
                                        <p:tgtEl>
                                          <p:spTgt spid="5"/>
                                        </p:tgtEl>
                                        <p:attrNameLst>
                                          <p:attrName>ppt_w</p:attrName>
                                        </p:attrNameLst>
                                      </p:cBhvr>
                                      <p:tavLst>
                                        <p:tav tm="0">
                                          <p:val>
                                            <p:fltVal val="0"/>
                                          </p:val>
                                        </p:tav>
                                        <p:tav tm="100000">
                                          <p:val>
                                            <p:strVal val="#ppt_w"/>
                                          </p:val>
                                        </p:tav>
                                      </p:tavLst>
                                    </p:anim>
                                    <p:anim calcmode="lin" valueType="num">
                                      <p:cBhvr>
                                        <p:cTn id="15" dur="500" fill="hold"/>
                                        <p:tgtEl>
                                          <p:spTgt spid="5"/>
                                        </p:tgtEl>
                                        <p:attrNameLst>
                                          <p:attrName>ppt_h</p:attrName>
                                        </p:attrNameLst>
                                      </p:cBhvr>
                                      <p:tavLst>
                                        <p:tav tm="0">
                                          <p:val>
                                            <p:fltVal val="0"/>
                                          </p:val>
                                        </p:tav>
                                        <p:tav tm="100000">
                                          <p:val>
                                            <p:strVal val="#ppt_h"/>
                                          </p:val>
                                        </p:tav>
                                      </p:tavLst>
                                    </p:anim>
                                    <p:animEffect transition="in" filter="fade">
                                      <p:cBhvr>
                                        <p:cTn id="16"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6F8E6966-F97B-461E-B3B6-5212917A00F6}" type="slidenum">
              <a:rPr lang="ja-JP" altLang="en-US" smtClean="0"/>
              <a:pPr/>
              <a:t>9</a:t>
            </a:fld>
            <a:endParaRPr lang="ja-JP" altLang="en-US" dirty="0"/>
          </a:p>
        </p:txBody>
      </p:sp>
      <p:sp>
        <p:nvSpPr>
          <p:cNvPr id="6" name="タイトル 1">
            <a:extLst>
              <a:ext uri="{FF2B5EF4-FFF2-40B4-BE49-F238E27FC236}">
                <a16:creationId xmlns:a16="http://schemas.microsoft.com/office/drawing/2014/main" id="{51401DDF-6191-4BE9-AB53-2452FB4984F7}"/>
              </a:ext>
            </a:extLst>
          </p:cNvPr>
          <p:cNvSpPr>
            <a:spLocks noGrp="1"/>
          </p:cNvSpPr>
          <p:nvPr>
            <p:ph type="title"/>
          </p:nvPr>
        </p:nvSpPr>
        <p:spPr>
          <a:xfrm>
            <a:off x="467545" y="260350"/>
            <a:ext cx="8343358" cy="838200"/>
          </a:xfrm>
        </p:spPr>
        <p:txBody>
          <a:bodyPr>
            <a:noAutofit/>
          </a:bodyPr>
          <a:lstStyle/>
          <a:p>
            <a:r>
              <a:rPr kumimoji="1" lang="ja-JP" altLang="en-US" dirty="0">
                <a:solidFill>
                  <a:schemeClr val="tx1"/>
                </a:solidFill>
              </a:rPr>
              <a:t>Ｍ＆Ａ・資本提携の事例（２）</a:t>
            </a:r>
          </a:p>
        </p:txBody>
      </p:sp>
      <p:sp>
        <p:nvSpPr>
          <p:cNvPr id="3" name="フローチャート: 処理 2">
            <a:extLst>
              <a:ext uri="{FF2B5EF4-FFF2-40B4-BE49-F238E27FC236}">
                <a16:creationId xmlns:a16="http://schemas.microsoft.com/office/drawing/2014/main" id="{805E3033-FF40-F1D3-B62E-2BB2D67DFCFA}"/>
              </a:ext>
            </a:extLst>
          </p:cNvPr>
          <p:cNvSpPr/>
          <p:nvPr/>
        </p:nvSpPr>
        <p:spPr>
          <a:xfrm>
            <a:off x="930812" y="1235103"/>
            <a:ext cx="7416824" cy="2448273"/>
          </a:xfrm>
          <a:prstGeom prst="flowChartProcess">
            <a:avLst/>
          </a:prstGeom>
          <a:solidFill>
            <a:schemeClr val="bg1"/>
          </a:solidFill>
          <a:ln w="28575">
            <a:solidFill>
              <a:srgbClr val="0066CC"/>
            </a:solid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kumimoji="1" lang="ja-JP" altLang="en-US" sz="2800" dirty="0">
                <a:solidFill>
                  <a:schemeClr val="tx1"/>
                </a:solidFill>
              </a:rPr>
              <a:t>（</a:t>
            </a:r>
            <a:r>
              <a:rPr lang="ja-JP" altLang="en-US" sz="2800" dirty="0">
                <a:solidFill>
                  <a:schemeClr val="tx1"/>
                </a:solidFill>
              </a:rPr>
              <a:t>３</a:t>
            </a:r>
            <a:r>
              <a:rPr kumimoji="1" lang="ja-JP" altLang="en-US" sz="2800" dirty="0">
                <a:solidFill>
                  <a:schemeClr val="tx1"/>
                </a:solidFill>
              </a:rPr>
              <a:t>） </a:t>
            </a:r>
            <a:r>
              <a:rPr kumimoji="1" lang="ja-JP" altLang="en-US" sz="2800" dirty="0">
                <a:solidFill>
                  <a:srgbClr val="FF0000"/>
                </a:solidFill>
              </a:rPr>
              <a:t>約２５億円の増資に成功！</a:t>
            </a:r>
            <a:endParaRPr kumimoji="1" lang="en-US" altLang="ja-JP" sz="2800" dirty="0">
              <a:solidFill>
                <a:srgbClr val="FF0000"/>
              </a:solidFill>
            </a:endParaRPr>
          </a:p>
          <a:p>
            <a:r>
              <a:rPr kumimoji="1" lang="en-US" altLang="ja-JP" sz="2400" dirty="0">
                <a:solidFill>
                  <a:schemeClr val="tx1"/>
                </a:solidFill>
              </a:rPr>
              <a:t>【</a:t>
            </a:r>
            <a:r>
              <a:rPr kumimoji="1" lang="ja-JP" altLang="en-US" sz="2400" dirty="0">
                <a:solidFill>
                  <a:schemeClr val="tx1"/>
                </a:solidFill>
              </a:rPr>
              <a:t>製造業Ｃ様の新規事業の資本調達案件</a:t>
            </a:r>
            <a:r>
              <a:rPr kumimoji="1" lang="en-US" altLang="ja-JP" sz="2400" dirty="0">
                <a:solidFill>
                  <a:schemeClr val="tx1"/>
                </a:solidFill>
              </a:rPr>
              <a:t>】</a:t>
            </a:r>
          </a:p>
          <a:p>
            <a:r>
              <a:rPr kumimoji="1" lang="ja-JP" altLang="en-US" sz="2400" dirty="0">
                <a:solidFill>
                  <a:schemeClr val="tx1"/>
                </a:solidFill>
              </a:rPr>
              <a:t>製造業</a:t>
            </a:r>
            <a:r>
              <a:rPr lang="ja-JP" altLang="en-US" sz="2400" dirty="0">
                <a:solidFill>
                  <a:schemeClr val="tx1"/>
                </a:solidFill>
              </a:rPr>
              <a:t>Ｃ</a:t>
            </a:r>
            <a:r>
              <a:rPr kumimoji="1" lang="ja-JP" altLang="en-US" sz="2400" dirty="0">
                <a:solidFill>
                  <a:schemeClr val="tx1"/>
                </a:solidFill>
              </a:rPr>
              <a:t>社が新規事業開発のために会社分割を実施。その子会社の資本充実のため</a:t>
            </a:r>
            <a:r>
              <a:rPr lang="ja-JP" altLang="en-US" sz="2400" dirty="0">
                <a:solidFill>
                  <a:schemeClr val="tx1"/>
                </a:solidFill>
              </a:rPr>
              <a:t>、７社から</a:t>
            </a:r>
            <a:r>
              <a:rPr kumimoji="1" lang="ja-JP" altLang="en-US" sz="2400" dirty="0">
                <a:solidFill>
                  <a:schemeClr val="tx1"/>
                </a:solidFill>
              </a:rPr>
              <a:t>約</a:t>
            </a:r>
            <a:r>
              <a:rPr lang="ja-JP" altLang="en-US" sz="2400" dirty="0">
                <a:solidFill>
                  <a:schemeClr val="tx1"/>
                </a:solidFill>
              </a:rPr>
              <a:t>２５</a:t>
            </a:r>
            <a:r>
              <a:rPr kumimoji="1" lang="ja-JP" altLang="en-US" sz="2400" dirty="0">
                <a:solidFill>
                  <a:schemeClr val="tx1"/>
                </a:solidFill>
              </a:rPr>
              <a:t>億円の資本調達を行う増資案件に関して親会社のアドバイザーとして支援を行った。</a:t>
            </a:r>
          </a:p>
        </p:txBody>
      </p:sp>
      <p:sp>
        <p:nvSpPr>
          <p:cNvPr id="5" name="フローチャート: 処理 4">
            <a:extLst>
              <a:ext uri="{FF2B5EF4-FFF2-40B4-BE49-F238E27FC236}">
                <a16:creationId xmlns:a16="http://schemas.microsoft.com/office/drawing/2014/main" id="{EF107B39-DFAD-A359-BA8E-F14E37876080}"/>
              </a:ext>
            </a:extLst>
          </p:cNvPr>
          <p:cNvSpPr/>
          <p:nvPr/>
        </p:nvSpPr>
        <p:spPr>
          <a:xfrm>
            <a:off x="930812" y="3819930"/>
            <a:ext cx="7416824" cy="2448273"/>
          </a:xfrm>
          <a:prstGeom prst="flowChartProcess">
            <a:avLst/>
          </a:prstGeom>
          <a:solidFill>
            <a:schemeClr val="bg1"/>
          </a:solidFill>
          <a:ln w="28575">
            <a:solidFill>
              <a:srgbClr val="0066CC"/>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2800" dirty="0">
                <a:solidFill>
                  <a:schemeClr val="tx1"/>
                </a:solidFill>
              </a:rPr>
              <a:t>（４） </a:t>
            </a:r>
            <a:r>
              <a:rPr lang="ja-JP" altLang="en-US" sz="2800" dirty="0">
                <a:solidFill>
                  <a:srgbClr val="FF0000"/>
                </a:solidFill>
              </a:rPr>
              <a:t>３５</a:t>
            </a:r>
            <a:r>
              <a:rPr kumimoji="1" lang="ja-JP" altLang="en-US" sz="2800" dirty="0">
                <a:solidFill>
                  <a:srgbClr val="FF0000"/>
                </a:solidFill>
              </a:rPr>
              <a:t>億円の株式売買！</a:t>
            </a:r>
            <a:endParaRPr kumimoji="1" lang="en-US" altLang="ja-JP" sz="2800" dirty="0">
              <a:solidFill>
                <a:srgbClr val="FF0000"/>
              </a:solidFill>
            </a:endParaRPr>
          </a:p>
          <a:p>
            <a:r>
              <a:rPr kumimoji="1" lang="en-US" altLang="ja-JP" sz="2400" dirty="0">
                <a:solidFill>
                  <a:schemeClr val="tx1"/>
                </a:solidFill>
              </a:rPr>
              <a:t>【</a:t>
            </a:r>
            <a:r>
              <a:rPr kumimoji="1" lang="ja-JP" altLang="en-US" sz="2400" dirty="0">
                <a:solidFill>
                  <a:schemeClr val="tx1"/>
                </a:solidFill>
              </a:rPr>
              <a:t>上場企業Ｄ様の合弁会社株式の移動案件</a:t>
            </a:r>
            <a:r>
              <a:rPr kumimoji="1" lang="en-US" altLang="ja-JP" sz="2400" dirty="0">
                <a:solidFill>
                  <a:schemeClr val="tx1"/>
                </a:solidFill>
              </a:rPr>
              <a:t>】</a:t>
            </a:r>
          </a:p>
          <a:p>
            <a:r>
              <a:rPr kumimoji="1" lang="ja-JP" altLang="en-US" sz="2400" dirty="0">
                <a:solidFill>
                  <a:schemeClr val="tx1"/>
                </a:solidFill>
              </a:rPr>
              <a:t>上場企業Ｄ社は海外企業との合弁会社を設立していた。その後、経営権の問題から相手企業との株式比率を変更するために３５億円の株式売買の取引を成功させた。</a:t>
            </a:r>
            <a:endParaRPr kumimoji="1" lang="en-US" altLang="ja-JP" sz="2400" dirty="0">
              <a:solidFill>
                <a:schemeClr val="tx1"/>
              </a:solidFill>
            </a:endParaRPr>
          </a:p>
          <a:p>
            <a:endParaRPr kumimoji="1" lang="en-US" altLang="ja-JP" sz="1200" dirty="0">
              <a:solidFill>
                <a:schemeClr val="tx1"/>
              </a:solidFill>
            </a:endParaRPr>
          </a:p>
        </p:txBody>
      </p:sp>
    </p:spTree>
    <p:extLst>
      <p:ext uri="{BB962C8B-B14F-4D97-AF65-F5344CB8AC3E}">
        <p14:creationId xmlns:p14="http://schemas.microsoft.com/office/powerpoint/2010/main" val="1555860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 calcmode="lin" valueType="num">
                                      <p:cBhvr>
                                        <p:cTn id="14" dur="500" fill="hold"/>
                                        <p:tgtEl>
                                          <p:spTgt spid="5"/>
                                        </p:tgtEl>
                                        <p:attrNameLst>
                                          <p:attrName>ppt_w</p:attrName>
                                        </p:attrNameLst>
                                      </p:cBhvr>
                                      <p:tavLst>
                                        <p:tav tm="0">
                                          <p:val>
                                            <p:fltVal val="0"/>
                                          </p:val>
                                        </p:tav>
                                        <p:tav tm="100000">
                                          <p:val>
                                            <p:strVal val="#ppt_w"/>
                                          </p:val>
                                        </p:tav>
                                      </p:tavLst>
                                    </p:anim>
                                    <p:anim calcmode="lin" valueType="num">
                                      <p:cBhvr>
                                        <p:cTn id="15" dur="500" fill="hold"/>
                                        <p:tgtEl>
                                          <p:spTgt spid="5"/>
                                        </p:tgtEl>
                                        <p:attrNameLst>
                                          <p:attrName>ppt_h</p:attrName>
                                        </p:attrNameLst>
                                      </p:cBhvr>
                                      <p:tavLst>
                                        <p:tav tm="0">
                                          <p:val>
                                            <p:fltVal val="0"/>
                                          </p:val>
                                        </p:tav>
                                        <p:tav tm="100000">
                                          <p:val>
                                            <p:strVal val="#ppt_h"/>
                                          </p:val>
                                        </p:tav>
                                      </p:tavLst>
                                    </p:anim>
                                    <p:animEffect transition="in" filter="fade">
                                      <p:cBhvr>
                                        <p:cTn id="16"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animBg="1"/>
    </p:bldLst>
  </p:timing>
</p:sld>
</file>

<file path=ppt/theme/theme1.xml><?xml version="1.0" encoding="utf-8"?>
<a:theme xmlns:a="http://schemas.openxmlformats.org/drawingml/2006/main" name="レトロスペクト">
  <a:themeElements>
    <a:clrScheme name="レトロスペクト">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レトロスペクト">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レトロスペクト">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41361</TotalTime>
  <Words>3163</Words>
  <Application>Microsoft Office PowerPoint</Application>
  <PresentationFormat>画面に合わせる (4:3)</PresentationFormat>
  <Paragraphs>326</Paragraphs>
  <Slides>27</Slides>
  <Notes>8</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27</vt:i4>
      </vt:variant>
    </vt:vector>
  </HeadingPairs>
  <TitlesOfParts>
    <vt:vector size="35" baseType="lpstr">
      <vt:lpstr>ＭＳ Ｐゴシック</vt:lpstr>
      <vt:lpstr>游ゴシック</vt:lpstr>
      <vt:lpstr>Arial</vt:lpstr>
      <vt:lpstr>Calibri</vt:lpstr>
      <vt:lpstr>Calibri Light</vt:lpstr>
      <vt:lpstr>Times New Roman</vt:lpstr>
      <vt:lpstr>Wingdings</vt:lpstr>
      <vt:lpstr>レトロスペクト</vt:lpstr>
      <vt:lpstr> 弊社Ｍ＆Ａサービスの紹介</vt:lpstr>
      <vt:lpstr>PowerPoint プレゼンテーション</vt:lpstr>
      <vt:lpstr>弊社サービス ５つの強み</vt:lpstr>
      <vt:lpstr>PowerPoint プレゼンテーション</vt:lpstr>
      <vt:lpstr>一般的なＭ＆Ａ料金の相場</vt:lpstr>
      <vt:lpstr>弊社のリーズナブルな料金体系</vt:lpstr>
      <vt:lpstr>売却企業にとってのメリット</vt:lpstr>
      <vt:lpstr>Ｍ＆Ａ・資本提携の事例（１）</vt:lpstr>
      <vt:lpstr>Ｍ＆Ａ・資本提携の事例（２）</vt:lpstr>
      <vt:lpstr>Ｍ＆Ａ・資本提携の事例（３）</vt:lpstr>
      <vt:lpstr>大手Ｍ＆Ａ仲介企業の注意点</vt:lpstr>
      <vt:lpstr>弊社のＭ＆Ａサービス</vt:lpstr>
      <vt:lpstr>他社との違い</vt:lpstr>
      <vt:lpstr>株式会社セントエイブル経営　代表取締役　ＭＢＡ 大塚 直義　経営コンサルタント/M&amp;Aコンサルタント </vt:lpstr>
      <vt:lpstr>PowerPoint プレゼンテーション</vt:lpstr>
      <vt:lpstr> ［参考資料］  　Ｍ＆Ａ・資本提携について</vt:lpstr>
      <vt:lpstr>Ｍ＆Ａ案件の推移</vt:lpstr>
      <vt:lpstr>中小企業経営者の高齢化</vt:lpstr>
      <vt:lpstr>Ｍ＆Ａ（売却側）の狙い・目的</vt:lpstr>
      <vt:lpstr>Ｍ＆Ａ（買収側）の狙い・目的</vt:lpstr>
      <vt:lpstr>Ｍ＆Ａのプロセス</vt:lpstr>
      <vt:lpstr>買収する株式比率</vt:lpstr>
      <vt:lpstr>アライアンス・Ｍ＆Ａの分類（１）</vt:lpstr>
      <vt:lpstr>アライアンス・Ｍ＆Ａの分類（２）</vt:lpstr>
      <vt:lpstr>資本提携のメリット・デメリット</vt:lpstr>
      <vt:lpstr>Ｍ＆Ａ（会社売却）のリスク低減</vt:lpstr>
      <vt:lpstr>PowerPoint プレゼンテーション</vt:lpstr>
    </vt:vector>
  </TitlesOfParts>
  <Company>Toshiba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Owner</dc:creator>
  <cp:lastModifiedBy>直義 大塚</cp:lastModifiedBy>
  <cp:revision>1285</cp:revision>
  <cp:lastPrinted>2023-09-30T03:38:18Z</cp:lastPrinted>
  <dcterms:created xsi:type="dcterms:W3CDTF">2013-12-19T08:47:42Z</dcterms:created>
  <dcterms:modified xsi:type="dcterms:W3CDTF">2025-04-12T02:15:10Z</dcterms:modified>
</cp:coreProperties>
</file>