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1" r:id="rId1"/>
  </p:sldMasterIdLst>
  <p:notesMasterIdLst>
    <p:notesMasterId r:id="rId33"/>
  </p:notesMasterIdLst>
  <p:handoutMasterIdLst>
    <p:handoutMasterId r:id="rId34"/>
  </p:handoutMasterIdLst>
  <p:sldIdLst>
    <p:sldId id="2603" r:id="rId2"/>
    <p:sldId id="2635" r:id="rId3"/>
    <p:sldId id="2627" r:id="rId4"/>
    <p:sldId id="2622" r:id="rId5"/>
    <p:sldId id="2629" r:id="rId6"/>
    <p:sldId id="2630" r:id="rId7"/>
    <p:sldId id="2623" r:id="rId8"/>
    <p:sldId id="2624" r:id="rId9"/>
    <p:sldId id="2599" r:id="rId10"/>
    <p:sldId id="2600" r:id="rId11"/>
    <p:sldId id="2614" r:id="rId12"/>
    <p:sldId id="2402" r:id="rId13"/>
    <p:sldId id="2619" r:id="rId14"/>
    <p:sldId id="2625" r:id="rId15"/>
    <p:sldId id="2636" r:id="rId16"/>
    <p:sldId id="2296" r:id="rId17"/>
    <p:sldId id="2406" r:id="rId18"/>
    <p:sldId id="2606" r:id="rId19"/>
    <p:sldId id="2607" r:id="rId20"/>
    <p:sldId id="2632" r:id="rId21"/>
    <p:sldId id="2633" r:id="rId22"/>
    <p:sldId id="2631" r:id="rId23"/>
    <p:sldId id="2621" r:id="rId24"/>
    <p:sldId id="1663" r:id="rId25"/>
    <p:sldId id="2615" r:id="rId26"/>
    <p:sldId id="2396" r:id="rId27"/>
    <p:sldId id="2609" r:id="rId28"/>
    <p:sldId id="1310" r:id="rId29"/>
    <p:sldId id="2616" r:id="rId30"/>
    <p:sldId id="2436" r:id="rId31"/>
    <p:sldId id="2637" r:id="rId3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owner" initials="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CCFFFF"/>
    <a:srgbClr val="CCECFF"/>
    <a:srgbClr val="66FFFF"/>
    <a:srgbClr val="FF9999"/>
    <a:srgbClr val="FFCCCC"/>
    <a:srgbClr val="FF66FF"/>
    <a:srgbClr val="FF9900"/>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7" autoAdjust="0"/>
    <p:restoredTop sz="95645" autoAdjust="0"/>
  </p:normalViewPr>
  <p:slideViewPr>
    <p:cSldViewPr>
      <p:cViewPr varScale="1">
        <p:scale>
          <a:sx n="106" d="100"/>
          <a:sy n="106" d="100"/>
        </p:scale>
        <p:origin x="168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0" d="100"/>
          <a:sy n="50" d="100"/>
        </p:scale>
        <p:origin x="2904"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5029"/>
          </a:xfrm>
          <a:prstGeom prst="rect">
            <a:avLst/>
          </a:prstGeom>
        </p:spPr>
        <p:txBody>
          <a:bodyPr vert="horz" lIns="91341" tIns="45669" rIns="91341" bIns="4566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5029"/>
          </a:xfrm>
          <a:prstGeom prst="rect">
            <a:avLst/>
          </a:prstGeom>
        </p:spPr>
        <p:txBody>
          <a:bodyPr vert="horz" lIns="91341" tIns="45669" rIns="91341" bIns="45669"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2" y="9371288"/>
            <a:ext cx="2918830" cy="495028"/>
          </a:xfrm>
          <a:prstGeom prst="rect">
            <a:avLst/>
          </a:prstGeom>
        </p:spPr>
        <p:txBody>
          <a:bodyPr vert="horz" lIns="91341" tIns="45669" rIns="91341" bIns="4566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8"/>
            <a:ext cx="2918830" cy="495028"/>
          </a:xfrm>
          <a:prstGeom prst="rect">
            <a:avLst/>
          </a:prstGeom>
        </p:spPr>
        <p:txBody>
          <a:bodyPr vert="horz" lIns="91341" tIns="45669" rIns="91341" bIns="45669" rtlCol="0" anchor="b"/>
          <a:lstStyle>
            <a:lvl1pPr algn="r">
              <a:defRPr sz="1200"/>
            </a:lvl1pPr>
          </a:lstStyle>
          <a:p>
            <a:fld id="{5C7D32DA-B633-4895-B6A3-FB402E594792}" type="slidenum">
              <a:rPr kumimoji="1" lang="ja-JP" altLang="en-US" smtClean="0"/>
              <a:t>‹#›</a:t>
            </a:fld>
            <a:endParaRPr kumimoji="1" lang="ja-JP" altLang="en-US"/>
          </a:p>
        </p:txBody>
      </p:sp>
    </p:spTree>
    <p:extLst>
      <p:ext uri="{BB962C8B-B14F-4D97-AF65-F5344CB8AC3E}">
        <p14:creationId xmlns:p14="http://schemas.microsoft.com/office/powerpoint/2010/main" val="3914179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3316"/>
          </a:xfrm>
          <a:prstGeom prst="rect">
            <a:avLst/>
          </a:prstGeom>
        </p:spPr>
        <p:txBody>
          <a:bodyPr vert="horz" lIns="91341" tIns="45669" rIns="91341" bIns="456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3316"/>
          </a:xfrm>
          <a:prstGeom prst="rect">
            <a:avLst/>
          </a:prstGeom>
        </p:spPr>
        <p:txBody>
          <a:bodyPr vert="horz" lIns="91341" tIns="45669" rIns="91341" bIns="45669" rtlCol="0"/>
          <a:lstStyle>
            <a:lvl1pPr algn="r">
              <a:defRPr sz="1200"/>
            </a:lvl1pPr>
          </a:lstStyle>
          <a:p>
            <a:fld id="{F40FE5FB-D283-4871-B1D2-49872B3B0A89}" type="datetimeFigureOut">
              <a:rPr kumimoji="1" lang="ja-JP" altLang="en-US" smtClean="0"/>
              <a:t>2023/10/18</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41" tIns="45669" rIns="91341" bIns="45669"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341" tIns="45669" rIns="91341" bIns="456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5"/>
            <a:ext cx="2918830" cy="493316"/>
          </a:xfrm>
          <a:prstGeom prst="rect">
            <a:avLst/>
          </a:prstGeom>
        </p:spPr>
        <p:txBody>
          <a:bodyPr vert="horz" lIns="91341" tIns="45669" rIns="91341" bIns="456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0" cy="493316"/>
          </a:xfrm>
          <a:prstGeom prst="rect">
            <a:avLst/>
          </a:prstGeom>
        </p:spPr>
        <p:txBody>
          <a:bodyPr vert="horz" lIns="91341" tIns="45669" rIns="91341" bIns="45669" rtlCol="0" anchor="b"/>
          <a:lstStyle>
            <a:lvl1pPr algn="r">
              <a:defRPr sz="1200"/>
            </a:lvl1pPr>
          </a:lstStyle>
          <a:p>
            <a:fld id="{DBE50FEF-DA74-46E8-B47A-2831D3B1DF0A}" type="slidenum">
              <a:rPr kumimoji="1" lang="ja-JP" altLang="en-US" smtClean="0"/>
              <a:t>‹#›</a:t>
            </a:fld>
            <a:endParaRPr kumimoji="1" lang="ja-JP" altLang="en-US"/>
          </a:p>
        </p:txBody>
      </p:sp>
    </p:spTree>
    <p:extLst>
      <p:ext uri="{BB962C8B-B14F-4D97-AF65-F5344CB8AC3E}">
        <p14:creationId xmlns:p14="http://schemas.microsoft.com/office/powerpoint/2010/main" val="4297502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077768-21C8-4125-A345-258E48D2EED0}" type="slidenum">
              <a:rPr lang="en-US" smtClean="0"/>
              <a:pPr/>
              <a:t>1</a:t>
            </a:fld>
            <a:endParaRPr lang="en-US"/>
          </a:p>
        </p:txBody>
      </p:sp>
    </p:spTree>
    <p:extLst>
      <p:ext uri="{BB962C8B-B14F-4D97-AF65-F5344CB8AC3E}">
        <p14:creationId xmlns:p14="http://schemas.microsoft.com/office/powerpoint/2010/main" val="115562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4</a:t>
            </a:fld>
            <a:endParaRPr kumimoji="1" lang="ja-JP" altLang="en-US"/>
          </a:p>
        </p:txBody>
      </p:sp>
    </p:spTree>
    <p:extLst>
      <p:ext uri="{BB962C8B-B14F-4D97-AF65-F5344CB8AC3E}">
        <p14:creationId xmlns:p14="http://schemas.microsoft.com/office/powerpoint/2010/main" val="3702716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12</a:t>
            </a:fld>
            <a:endParaRPr kumimoji="1" lang="ja-JP" altLang="en-US"/>
          </a:p>
        </p:txBody>
      </p:sp>
    </p:spTree>
    <p:extLst>
      <p:ext uri="{BB962C8B-B14F-4D97-AF65-F5344CB8AC3E}">
        <p14:creationId xmlns:p14="http://schemas.microsoft.com/office/powerpoint/2010/main" val="1419393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13</a:t>
            </a:fld>
            <a:endParaRPr kumimoji="1" lang="ja-JP" altLang="en-US"/>
          </a:p>
        </p:txBody>
      </p:sp>
    </p:spTree>
    <p:extLst>
      <p:ext uri="{BB962C8B-B14F-4D97-AF65-F5344CB8AC3E}">
        <p14:creationId xmlns:p14="http://schemas.microsoft.com/office/powerpoint/2010/main" val="3702138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15</a:t>
            </a:fld>
            <a:endParaRPr kumimoji="1" lang="ja-JP" altLang="en-US"/>
          </a:p>
        </p:txBody>
      </p:sp>
    </p:spTree>
    <p:extLst>
      <p:ext uri="{BB962C8B-B14F-4D97-AF65-F5344CB8AC3E}">
        <p14:creationId xmlns:p14="http://schemas.microsoft.com/office/powerpoint/2010/main" val="686051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20</a:t>
            </a:fld>
            <a:endParaRPr kumimoji="1" lang="ja-JP" altLang="en-US"/>
          </a:p>
        </p:txBody>
      </p:sp>
    </p:spTree>
    <p:extLst>
      <p:ext uri="{BB962C8B-B14F-4D97-AF65-F5344CB8AC3E}">
        <p14:creationId xmlns:p14="http://schemas.microsoft.com/office/powerpoint/2010/main" val="2836943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21</a:t>
            </a:fld>
            <a:endParaRPr kumimoji="1" lang="ja-JP" altLang="en-US"/>
          </a:p>
        </p:txBody>
      </p:sp>
    </p:spTree>
    <p:extLst>
      <p:ext uri="{BB962C8B-B14F-4D97-AF65-F5344CB8AC3E}">
        <p14:creationId xmlns:p14="http://schemas.microsoft.com/office/powerpoint/2010/main" val="2958339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22</a:t>
            </a:fld>
            <a:endParaRPr kumimoji="1" lang="ja-JP" altLang="en-US"/>
          </a:p>
        </p:txBody>
      </p:sp>
    </p:spTree>
    <p:extLst>
      <p:ext uri="{BB962C8B-B14F-4D97-AF65-F5344CB8AC3E}">
        <p14:creationId xmlns:p14="http://schemas.microsoft.com/office/powerpoint/2010/main" val="4156221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30</a:t>
            </a:fld>
            <a:endParaRPr kumimoji="1" lang="ja-JP" altLang="en-US"/>
          </a:p>
        </p:txBody>
      </p:sp>
    </p:spTree>
    <p:extLst>
      <p:ext uri="{BB962C8B-B14F-4D97-AF65-F5344CB8AC3E}">
        <p14:creationId xmlns:p14="http://schemas.microsoft.com/office/powerpoint/2010/main" val="3965083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a:off x="12" y="6334316"/>
            <a:ext cx="9141619" cy="64008"/>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p:nvPr>
        </p:nvSpPr>
        <p:spPr>
          <a:xfrm>
            <a:off x="822960" y="758952"/>
            <a:ext cx="7543800" cy="2165992"/>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922931-9097-45D6-800A-B5CDE01690BC}" type="datetime1">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cxnSp>
        <p:nvCxnSpPr>
          <p:cNvPr id="9" name="Straight Connector 8"/>
          <p:cNvCxnSpPr/>
          <p:nvPr/>
        </p:nvCxnSpPr>
        <p:spPr>
          <a:xfrm>
            <a:off x="905744" y="3140968"/>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C085A6-448B-40F6-9247-7E480D95303A}" type="datetime1">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2400">
                <a:solidFill>
                  <a:schemeClr val="bg1"/>
                </a:solidFill>
              </a:defRPr>
            </a:lvl1pPr>
          </a:lstStyle>
          <a:p>
            <a:fld id="{6F8E6966-F97B-461E-B3B6-5212917A00F6}"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a:off x="12" y="6334316"/>
            <a:ext cx="9141619" cy="64008"/>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title"/>
          </p:nvPr>
        </p:nvSpPr>
        <p:spPr>
          <a:xfrm>
            <a:off x="822960" y="758952"/>
            <a:ext cx="7543800" cy="2526032"/>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3EE983-AC61-4C01-B9D0-E852743BDD18}" type="datetime1">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cxnSp>
        <p:nvCxnSpPr>
          <p:cNvPr id="9" name="Straight Connector 8"/>
          <p:cNvCxnSpPr/>
          <p:nvPr/>
        </p:nvCxnSpPr>
        <p:spPr>
          <a:xfrm>
            <a:off x="905744" y="3429000"/>
            <a:ext cx="7406640" cy="0"/>
          </a:xfrm>
          <a:prstGeom prst="line">
            <a:avLst/>
          </a:prstGeom>
          <a:ln w="6350">
            <a:solidFill>
              <a:srgbClr val="000090"/>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D1ACAE-B936-47B9-A9D7-10B044D61AF7}" type="datetime1">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4239E6-A15B-4132-9131-AF527778A835}" type="datetime1">
              <a:rPr kumimoji="1" lang="ja-JP" altLang="en-US" smtClean="0"/>
              <a:t>2023/10/18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3BFA6A-C535-476A-AED1-B08D35A8A409}" type="datetime1">
              <a:rPr kumimoji="1" lang="ja-JP" altLang="en-US" smtClean="0"/>
              <a:t>2023/10/18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1" y="6400800"/>
            <a:ext cx="9141619"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6" name="Rectangle 5"/>
          <p:cNvSpPr/>
          <p:nvPr/>
        </p:nvSpPr>
        <p:spPr>
          <a:xfrm>
            <a:off x="12" y="6334316"/>
            <a:ext cx="9141619" cy="64008"/>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7" name="Date Placeholder 6"/>
          <p:cNvSpPr>
            <a:spLocks noGrp="1"/>
          </p:cNvSpPr>
          <p:nvPr>
            <p:ph type="dt" sz="half" idx="10"/>
          </p:nvPr>
        </p:nvSpPr>
        <p:spPr/>
        <p:txBody>
          <a:bodyPr/>
          <a:lstStyle/>
          <a:p>
            <a:fld id="{6452275E-1F1E-476A-AAD2-77B20E10D44D}" type="datetime1">
              <a:rPr kumimoji="1" lang="ja-JP" altLang="en-US" smtClean="0"/>
              <a:t>2023/10/18</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9" name="Rectangle 8"/>
          <p:cNvSpPr/>
          <p:nvPr/>
        </p:nvSpPr>
        <p:spPr>
          <a:xfrm>
            <a:off x="3030053" y="0"/>
            <a:ext cx="48006" cy="6858000"/>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A6DCD85-F501-4767-A2DB-ABB9EA8A17E8}" type="datetime1">
              <a:rPr kumimoji="1" lang="ja-JP" altLang="en-US" smtClean="0"/>
              <a:t>2023/10/18</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16CE50-EA0A-4FD0-ABB9-A89280C0796C}" type="datetime1">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9" name="Rectangle 8"/>
          <p:cNvSpPr/>
          <p:nvPr/>
        </p:nvSpPr>
        <p:spPr>
          <a:xfrm>
            <a:off x="0" y="6334315"/>
            <a:ext cx="9144001" cy="65999"/>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Placeholder 1"/>
          <p:cNvSpPr>
            <a:spLocks noGrp="1"/>
          </p:cNvSpPr>
          <p:nvPr>
            <p:ph type="title"/>
          </p:nvPr>
        </p:nvSpPr>
        <p:spPr>
          <a:xfrm>
            <a:off x="822960" y="286605"/>
            <a:ext cx="7543800" cy="838140"/>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AA7916A-412D-4EFF-84DB-E876F779EB8C}" type="datetime1">
              <a:rPr kumimoji="1" lang="ja-JP" altLang="en-US" smtClean="0"/>
              <a:t>2023/10/18</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F8E6966-F97B-461E-B3B6-5212917A00F6}" type="slidenum">
              <a:rPr kumimoji="1" lang="ja-JP" altLang="en-US" smtClean="0"/>
              <a:t>‹#›</a:t>
            </a:fld>
            <a:endParaRPr kumimoji="1" lang="ja-JP" altLang="en-US"/>
          </a:p>
        </p:txBody>
      </p:sp>
      <p:cxnSp>
        <p:nvCxnSpPr>
          <p:cNvPr id="10" name="Straight Connector 9"/>
          <p:cNvCxnSpPr/>
          <p:nvPr/>
        </p:nvCxnSpPr>
        <p:spPr>
          <a:xfrm>
            <a:off x="0" y="1124745"/>
            <a:ext cx="9144000" cy="0"/>
          </a:xfrm>
          <a:prstGeom prst="line">
            <a:avLst/>
          </a:prstGeom>
          <a:ln w="6350">
            <a:solidFill>
              <a:srgbClr val="0000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532963"/>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1" r:id="rId9"/>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4.svg"/><Relationship Id="rId9"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centable.jp/"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centable.jp/"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899592" y="1650155"/>
            <a:ext cx="7416824" cy="1470025"/>
          </a:xfrm>
        </p:spPr>
        <p:txBody>
          <a:bodyPr>
            <a:normAutofit fontScale="90000"/>
          </a:bodyPr>
          <a:lstStyle/>
          <a:p>
            <a:pPr algn="ctr">
              <a:lnSpc>
                <a:spcPct val="110000"/>
              </a:lnSpc>
              <a:spcBef>
                <a:spcPts val="600"/>
              </a:spcBef>
            </a:pPr>
            <a:br>
              <a:rPr lang="en-US" altLang="ja-JP" sz="4900" dirty="0">
                <a:solidFill>
                  <a:schemeClr val="tx1"/>
                </a:solidFill>
              </a:rPr>
            </a:br>
            <a:r>
              <a:rPr lang="ja-JP" altLang="en-US" sz="4900" dirty="0">
                <a:solidFill>
                  <a:schemeClr val="tx1"/>
                </a:solidFill>
              </a:rPr>
              <a:t>弊社Ｍ＆Ａサービスの紹介</a:t>
            </a:r>
            <a:endParaRPr kumimoji="1" lang="ja-JP" altLang="en-US" sz="4900" dirty="0">
              <a:solidFill>
                <a:schemeClr val="tx1"/>
              </a:solidFill>
            </a:endParaRPr>
          </a:p>
        </p:txBody>
      </p:sp>
      <p:sp>
        <p:nvSpPr>
          <p:cNvPr id="2" name="サブタイトル 1"/>
          <p:cNvSpPr>
            <a:spLocks noGrp="1"/>
          </p:cNvSpPr>
          <p:nvPr>
            <p:ph type="subTitle" idx="1"/>
          </p:nvPr>
        </p:nvSpPr>
        <p:spPr>
          <a:xfrm>
            <a:off x="1147192" y="3737821"/>
            <a:ext cx="6705600" cy="771300"/>
          </a:xfrm>
        </p:spPr>
        <p:txBody>
          <a:bodyPr>
            <a:normAutofit/>
          </a:bodyPr>
          <a:lstStyle/>
          <a:p>
            <a:pPr algn="ctr">
              <a:spcBef>
                <a:spcPts val="1200"/>
              </a:spcBef>
            </a:pPr>
            <a:r>
              <a:rPr kumimoji="1" lang="ja-JP" altLang="en-US" sz="3200" dirty="0">
                <a:solidFill>
                  <a:schemeClr val="tx1"/>
                </a:solidFill>
              </a:rPr>
              <a:t>株式会社セントエイブル経営</a:t>
            </a:r>
            <a:endParaRPr kumimoji="1" lang="en-US" altLang="ja-JP" sz="3200" dirty="0">
              <a:solidFill>
                <a:schemeClr val="tx1"/>
              </a:solidFill>
            </a:endParaRPr>
          </a:p>
        </p:txBody>
      </p:sp>
      <p:sp>
        <p:nvSpPr>
          <p:cNvPr id="4" name="正方形/長方形 3"/>
          <p:cNvSpPr/>
          <p:nvPr/>
        </p:nvSpPr>
        <p:spPr>
          <a:xfrm>
            <a:off x="611560" y="582351"/>
            <a:ext cx="184731" cy="954107"/>
          </a:xfrm>
          <a:prstGeom prst="rect">
            <a:avLst/>
          </a:prstGeom>
        </p:spPr>
        <p:txBody>
          <a:bodyPr wrap="none">
            <a:spAutoFit/>
          </a:bodyPr>
          <a:lstStyle/>
          <a:p>
            <a:pPr eaLnBrk="0" fontAlgn="base" hangingPunct="0">
              <a:spcBef>
                <a:spcPct val="0"/>
              </a:spcBef>
              <a:spcAft>
                <a:spcPct val="0"/>
              </a:spcAft>
            </a:pPr>
            <a:endParaRPr lang="ja-JP" altLang="en-US" sz="2800" dirty="0">
              <a:solidFill>
                <a:prstClr val="black"/>
              </a:solidFill>
              <a:latin typeface="Calibri" panose="020F0502020204030204" pitchFamily="34" charset="0"/>
            </a:endParaRPr>
          </a:p>
          <a:p>
            <a:pPr lvl="0" eaLnBrk="0" fontAlgn="base" hangingPunct="0">
              <a:spcBef>
                <a:spcPct val="0"/>
              </a:spcBef>
              <a:spcAft>
                <a:spcPct val="0"/>
              </a:spcAft>
            </a:pPr>
            <a:endParaRPr lang="ja-JP" altLang="en-US" sz="2800" dirty="0">
              <a:solidFill>
                <a:prstClr val="black"/>
              </a:solidFill>
              <a:latin typeface="Calibri" panose="020F0502020204030204" pitchFamily="34" charset="0"/>
            </a:endParaRPr>
          </a:p>
        </p:txBody>
      </p:sp>
      <p:pic>
        <p:nvPicPr>
          <p:cNvPr id="14" name="図 13"/>
          <p:cNvPicPr>
            <a:picLocks noChangeAspect="1"/>
          </p:cNvPicPr>
          <p:nvPr/>
        </p:nvPicPr>
        <p:blipFill rotWithShape="1">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rcRect l="4224" t="35764" r="3097" b="36238"/>
          <a:stretch/>
        </p:blipFill>
        <p:spPr>
          <a:xfrm>
            <a:off x="3300662" y="4471125"/>
            <a:ext cx="2542676" cy="771300"/>
          </a:xfrm>
          <a:prstGeom prst="rect">
            <a:avLst/>
          </a:prstGeom>
          <a:ln>
            <a:solidFill>
              <a:schemeClr val="bg1"/>
            </a:solidFill>
          </a:ln>
        </p:spPr>
      </p:pic>
    </p:spTree>
    <p:extLst>
      <p:ext uri="{BB962C8B-B14F-4D97-AF65-F5344CB8AC3E}">
        <p14:creationId xmlns:p14="http://schemas.microsoft.com/office/powerpoint/2010/main" val="258083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10</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Ｍ＆Ａ・資本提携の事例（２）</a:t>
            </a:r>
          </a:p>
        </p:txBody>
      </p:sp>
      <p:sp>
        <p:nvSpPr>
          <p:cNvPr id="3" name="フローチャート: 処理 2">
            <a:extLst>
              <a:ext uri="{FF2B5EF4-FFF2-40B4-BE49-F238E27FC236}">
                <a16:creationId xmlns:a16="http://schemas.microsoft.com/office/drawing/2014/main" id="{805E3033-FF40-F1D3-B62E-2BB2D67DFCFA}"/>
              </a:ext>
            </a:extLst>
          </p:cNvPr>
          <p:cNvSpPr/>
          <p:nvPr/>
        </p:nvSpPr>
        <p:spPr>
          <a:xfrm>
            <a:off x="930812" y="1235103"/>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a:t>
            </a:r>
            <a:r>
              <a:rPr lang="ja-JP" altLang="en-US" sz="2800" dirty="0">
                <a:solidFill>
                  <a:schemeClr val="tx1"/>
                </a:solidFill>
              </a:rPr>
              <a:t>３</a:t>
            </a:r>
            <a:r>
              <a:rPr kumimoji="1" lang="ja-JP" altLang="en-US" sz="2800" dirty="0">
                <a:solidFill>
                  <a:schemeClr val="tx1"/>
                </a:solidFill>
              </a:rPr>
              <a:t>） </a:t>
            </a:r>
            <a:r>
              <a:rPr kumimoji="1" lang="ja-JP" altLang="en-US" sz="2800" dirty="0">
                <a:solidFill>
                  <a:srgbClr val="FF0000"/>
                </a:solidFill>
              </a:rPr>
              <a:t>約２５億円の増資に成功！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製造業Ｃ様の新規事業の資本調達案件</a:t>
            </a:r>
            <a:r>
              <a:rPr kumimoji="1" lang="en-US" altLang="ja-JP" sz="2400" dirty="0">
                <a:solidFill>
                  <a:schemeClr val="tx1"/>
                </a:solidFill>
              </a:rPr>
              <a:t>】</a:t>
            </a:r>
          </a:p>
          <a:p>
            <a:r>
              <a:rPr kumimoji="1" lang="ja-JP" altLang="en-US" sz="2400" dirty="0">
                <a:solidFill>
                  <a:schemeClr val="tx1"/>
                </a:solidFill>
              </a:rPr>
              <a:t>製造業</a:t>
            </a:r>
            <a:r>
              <a:rPr lang="ja-JP" altLang="en-US" sz="2400" dirty="0">
                <a:solidFill>
                  <a:schemeClr val="tx1"/>
                </a:solidFill>
              </a:rPr>
              <a:t>Ｃ</a:t>
            </a:r>
            <a:r>
              <a:rPr kumimoji="1" lang="ja-JP" altLang="en-US" sz="2400" dirty="0">
                <a:solidFill>
                  <a:schemeClr val="tx1"/>
                </a:solidFill>
              </a:rPr>
              <a:t>社が新規事業開発のために会社分割を実施。その子会社の資本充実のため</a:t>
            </a:r>
            <a:r>
              <a:rPr lang="ja-JP" altLang="en-US" sz="2400" dirty="0">
                <a:solidFill>
                  <a:schemeClr val="tx1"/>
                </a:solidFill>
              </a:rPr>
              <a:t>、７社から</a:t>
            </a:r>
            <a:r>
              <a:rPr kumimoji="1" lang="ja-JP" altLang="en-US" sz="2400" dirty="0">
                <a:solidFill>
                  <a:schemeClr val="tx1"/>
                </a:solidFill>
              </a:rPr>
              <a:t>約</a:t>
            </a:r>
            <a:r>
              <a:rPr lang="ja-JP" altLang="en-US" sz="2400" dirty="0">
                <a:solidFill>
                  <a:schemeClr val="tx1"/>
                </a:solidFill>
              </a:rPr>
              <a:t>２５</a:t>
            </a:r>
            <a:r>
              <a:rPr kumimoji="1" lang="ja-JP" altLang="en-US" sz="2400" dirty="0">
                <a:solidFill>
                  <a:schemeClr val="tx1"/>
                </a:solidFill>
              </a:rPr>
              <a:t>億円の資本調達を行う増資案件に関して親会社のアドバイザーとして支援を行った。</a:t>
            </a:r>
          </a:p>
        </p:txBody>
      </p:sp>
      <p:sp>
        <p:nvSpPr>
          <p:cNvPr id="5" name="フローチャート: 処理 4">
            <a:extLst>
              <a:ext uri="{FF2B5EF4-FFF2-40B4-BE49-F238E27FC236}">
                <a16:creationId xmlns:a16="http://schemas.microsoft.com/office/drawing/2014/main" id="{EF107B39-DFAD-A359-BA8E-F14E37876080}"/>
              </a:ext>
            </a:extLst>
          </p:cNvPr>
          <p:cNvSpPr/>
          <p:nvPr/>
        </p:nvSpPr>
        <p:spPr>
          <a:xfrm>
            <a:off x="930812" y="3819930"/>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rPr>
              <a:t>（４） </a:t>
            </a:r>
            <a:r>
              <a:rPr lang="ja-JP" altLang="en-US" sz="2800" dirty="0">
                <a:solidFill>
                  <a:srgbClr val="FF0000"/>
                </a:solidFill>
              </a:rPr>
              <a:t>３５</a:t>
            </a:r>
            <a:r>
              <a:rPr kumimoji="1" lang="ja-JP" altLang="en-US" sz="2800" dirty="0">
                <a:solidFill>
                  <a:srgbClr val="FF0000"/>
                </a:solidFill>
              </a:rPr>
              <a:t>億円の株式売買！</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上場企業Ｄ様の合弁会社株式の移動案件</a:t>
            </a:r>
            <a:r>
              <a:rPr kumimoji="1" lang="en-US" altLang="ja-JP" sz="2400" dirty="0">
                <a:solidFill>
                  <a:schemeClr val="tx1"/>
                </a:solidFill>
              </a:rPr>
              <a:t>】</a:t>
            </a:r>
          </a:p>
          <a:p>
            <a:r>
              <a:rPr kumimoji="1" lang="ja-JP" altLang="en-US" sz="2400" dirty="0">
                <a:solidFill>
                  <a:schemeClr val="tx1"/>
                </a:solidFill>
              </a:rPr>
              <a:t>上場企業Ｄ社は海外企業との合弁会社を設立していた。その後、経営権の問題から相手企業との株式比率を変更するために３５億円の株式売買の取引を成功させた。</a:t>
            </a:r>
            <a:endParaRPr kumimoji="1" lang="en-US" altLang="ja-JP" sz="2400" dirty="0">
              <a:solidFill>
                <a:schemeClr val="tx1"/>
              </a:solidFill>
            </a:endParaRPr>
          </a:p>
          <a:p>
            <a:endParaRPr kumimoji="1" lang="en-US" altLang="ja-JP" sz="1200" dirty="0">
              <a:solidFill>
                <a:schemeClr val="tx1"/>
              </a:solidFill>
            </a:endParaRPr>
          </a:p>
        </p:txBody>
      </p:sp>
    </p:spTree>
    <p:extLst>
      <p:ext uri="{BB962C8B-B14F-4D97-AF65-F5344CB8AC3E}">
        <p14:creationId xmlns:p14="http://schemas.microsoft.com/office/powerpoint/2010/main" val="15558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11</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Ｍ＆Ａ・資本提携の事例（３）</a:t>
            </a:r>
          </a:p>
        </p:txBody>
      </p:sp>
      <p:sp>
        <p:nvSpPr>
          <p:cNvPr id="3" name="フローチャート: 処理 2">
            <a:extLst>
              <a:ext uri="{FF2B5EF4-FFF2-40B4-BE49-F238E27FC236}">
                <a16:creationId xmlns:a16="http://schemas.microsoft.com/office/drawing/2014/main" id="{805E3033-FF40-F1D3-B62E-2BB2D67DFCFA}"/>
              </a:ext>
            </a:extLst>
          </p:cNvPr>
          <p:cNvSpPr/>
          <p:nvPr/>
        </p:nvSpPr>
        <p:spPr>
          <a:xfrm>
            <a:off x="930812" y="1235103"/>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（５） </a:t>
            </a:r>
            <a:r>
              <a:rPr kumimoji="1" lang="ja-JP" altLang="en-US" sz="2800" dirty="0">
                <a:solidFill>
                  <a:srgbClr val="FF0000"/>
                </a:solidFill>
              </a:rPr>
              <a:t>資金調達と関係強化のための資本提携！</a:t>
            </a:r>
            <a:endParaRPr kumimoji="1" lang="en-US" altLang="ja-JP" sz="2800" dirty="0">
              <a:solidFill>
                <a:srgbClr val="FF0000"/>
              </a:solidFill>
            </a:endParaRPr>
          </a:p>
          <a:p>
            <a:r>
              <a:rPr kumimoji="1" lang="en-US" altLang="ja-JP" sz="2400" dirty="0">
                <a:solidFill>
                  <a:schemeClr val="tx1"/>
                </a:solidFill>
              </a:rPr>
              <a:t>【</a:t>
            </a:r>
            <a:r>
              <a:rPr lang="ja-JP" altLang="en-US" sz="2400" dirty="0">
                <a:solidFill>
                  <a:schemeClr val="tx1"/>
                </a:solidFill>
              </a:rPr>
              <a:t>サービス業Ｅ社の資本提携案件</a:t>
            </a:r>
            <a:r>
              <a:rPr kumimoji="1" lang="en-US" altLang="ja-JP" sz="2400" dirty="0">
                <a:solidFill>
                  <a:schemeClr val="tx1"/>
                </a:solidFill>
              </a:rPr>
              <a:t>】</a:t>
            </a:r>
          </a:p>
          <a:p>
            <a:r>
              <a:rPr kumimoji="1" lang="ja-JP" altLang="en-US" sz="2400" dirty="0">
                <a:solidFill>
                  <a:schemeClr val="tx1"/>
                </a:solidFill>
              </a:rPr>
              <a:t>サービス業</a:t>
            </a:r>
            <a:r>
              <a:rPr lang="ja-JP" altLang="en-US" sz="2400" dirty="0">
                <a:solidFill>
                  <a:schemeClr val="tx1"/>
                </a:solidFill>
              </a:rPr>
              <a:t>Ｅ</a:t>
            </a:r>
            <a:r>
              <a:rPr kumimoji="1" lang="ja-JP" altLang="en-US" sz="2400" dirty="0">
                <a:solidFill>
                  <a:schemeClr val="tx1"/>
                </a:solidFill>
              </a:rPr>
              <a:t>社の社長が資本充実と取引関係強化を狙って、知人の社長が経営する会社から資本出資を受けたいとの相談を受け、その資本取引の支援を行い、３億円の資本調達と関係強化に成功した。</a:t>
            </a:r>
            <a:endParaRPr kumimoji="1" lang="en-US" altLang="ja-JP" sz="2400" dirty="0">
              <a:solidFill>
                <a:schemeClr val="tx1"/>
              </a:solidFill>
            </a:endParaRPr>
          </a:p>
        </p:txBody>
      </p:sp>
      <p:sp>
        <p:nvSpPr>
          <p:cNvPr id="5" name="フローチャート: 処理 4">
            <a:extLst>
              <a:ext uri="{FF2B5EF4-FFF2-40B4-BE49-F238E27FC236}">
                <a16:creationId xmlns:a16="http://schemas.microsoft.com/office/drawing/2014/main" id="{EF107B39-DFAD-A359-BA8E-F14E37876080}"/>
              </a:ext>
            </a:extLst>
          </p:cNvPr>
          <p:cNvSpPr/>
          <p:nvPr/>
        </p:nvSpPr>
        <p:spPr>
          <a:xfrm>
            <a:off x="930812" y="3819930"/>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（６） </a:t>
            </a:r>
            <a:r>
              <a:rPr kumimoji="1" lang="ja-JP" altLang="en-US" sz="2800" dirty="0">
                <a:solidFill>
                  <a:srgbClr val="FF0000"/>
                </a:solidFill>
              </a:rPr>
              <a:t>不利な</a:t>
            </a:r>
            <a:r>
              <a:rPr kumimoji="1" lang="en-US" altLang="ja-JP" sz="2800" dirty="0">
                <a:solidFill>
                  <a:srgbClr val="FF0000"/>
                </a:solidFill>
              </a:rPr>
              <a:t>M&amp;A</a:t>
            </a:r>
            <a:r>
              <a:rPr kumimoji="1" lang="ja-JP" altLang="en-US" sz="2800" dirty="0">
                <a:solidFill>
                  <a:srgbClr val="FF0000"/>
                </a:solidFill>
              </a:rPr>
              <a:t>取引を未然に防ぐことに成功！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製造業Ｆ社の子会社売却案件</a:t>
            </a:r>
            <a:r>
              <a:rPr kumimoji="1" lang="en-US" altLang="ja-JP" sz="2400" dirty="0">
                <a:solidFill>
                  <a:schemeClr val="tx1"/>
                </a:solidFill>
              </a:rPr>
              <a:t>】</a:t>
            </a:r>
          </a:p>
          <a:p>
            <a:r>
              <a:rPr kumimoji="1" lang="en-US" altLang="ja-JP" sz="2400" dirty="0">
                <a:solidFill>
                  <a:schemeClr val="tx1"/>
                </a:solidFill>
              </a:rPr>
              <a:t>IT</a:t>
            </a:r>
            <a:r>
              <a:rPr kumimoji="1" lang="ja-JP" altLang="en-US" sz="2400" dirty="0">
                <a:solidFill>
                  <a:schemeClr val="tx1"/>
                </a:solidFill>
              </a:rPr>
              <a:t>企業</a:t>
            </a:r>
            <a:r>
              <a:rPr lang="ja-JP" altLang="en-US" sz="2400" dirty="0">
                <a:solidFill>
                  <a:schemeClr val="tx1"/>
                </a:solidFill>
              </a:rPr>
              <a:t>Ｆ</a:t>
            </a:r>
            <a:r>
              <a:rPr kumimoji="1" lang="ja-JP" altLang="en-US" sz="2400" dirty="0">
                <a:solidFill>
                  <a:schemeClr val="tx1"/>
                </a:solidFill>
              </a:rPr>
              <a:t>社が事業構造改革のために子会社を売却する案件。交渉を進めていたが、相手企業が強硬に要求する契約条件が</a:t>
            </a:r>
            <a:r>
              <a:rPr lang="ja-JP" altLang="en-US" sz="2400" dirty="0">
                <a:solidFill>
                  <a:schemeClr val="tx1"/>
                </a:solidFill>
              </a:rPr>
              <a:t>Ｆ</a:t>
            </a:r>
            <a:r>
              <a:rPr kumimoji="1" lang="ja-JP" altLang="en-US" sz="2400" dirty="0">
                <a:solidFill>
                  <a:schemeClr val="tx1"/>
                </a:solidFill>
              </a:rPr>
              <a:t>社にとって不利と判断し、交渉の打ち切りを提言。</a:t>
            </a:r>
            <a:r>
              <a:rPr lang="ja-JP" altLang="en-US" sz="2400" dirty="0">
                <a:solidFill>
                  <a:schemeClr val="tx1"/>
                </a:solidFill>
              </a:rPr>
              <a:t>Ｆ</a:t>
            </a:r>
            <a:r>
              <a:rPr kumimoji="1" lang="ja-JP" altLang="en-US" sz="2400" dirty="0">
                <a:solidFill>
                  <a:schemeClr val="tx1"/>
                </a:solidFill>
              </a:rPr>
              <a:t>社が不利な契約を締結することを防いだ。</a:t>
            </a:r>
            <a:endParaRPr kumimoji="1" lang="en-US" altLang="ja-JP" sz="2400" dirty="0">
              <a:solidFill>
                <a:schemeClr val="tx1"/>
              </a:solidFill>
            </a:endParaRPr>
          </a:p>
        </p:txBody>
      </p:sp>
    </p:spTree>
    <p:extLst>
      <p:ext uri="{BB962C8B-B14F-4D97-AF65-F5344CB8AC3E}">
        <p14:creationId xmlns:p14="http://schemas.microsoft.com/office/powerpoint/2010/main" val="410213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188" y="465445"/>
            <a:ext cx="8445624" cy="679450"/>
          </a:xfrm>
        </p:spPr>
        <p:txBody>
          <a:bodyPr>
            <a:noAutofit/>
          </a:bodyPr>
          <a:lstStyle/>
          <a:p>
            <a:r>
              <a:rPr lang="ja-JP" altLang="en-US">
                <a:solidFill>
                  <a:schemeClr val="tx1"/>
                </a:solidFill>
              </a:rPr>
              <a:t>大手Ｍ</a:t>
            </a:r>
            <a:r>
              <a:rPr lang="ja-JP" altLang="en-US" dirty="0">
                <a:solidFill>
                  <a:schemeClr val="tx1"/>
                </a:solidFill>
              </a:rPr>
              <a:t>＆</a:t>
            </a:r>
            <a:r>
              <a:rPr lang="ja-JP" altLang="en-US">
                <a:solidFill>
                  <a:schemeClr val="tx1"/>
                </a:solidFill>
              </a:rPr>
              <a:t>Ａ仲介企業の</a:t>
            </a:r>
            <a:r>
              <a:rPr lang="ja-JP" altLang="en-US" dirty="0">
                <a:solidFill>
                  <a:schemeClr val="tx1"/>
                </a:solidFill>
              </a:rPr>
              <a:t>注意点</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12</a:t>
            </a:fld>
            <a:endParaRPr kumimoji="1" lang="ja-JP" altLang="en-US" sz="2400" dirty="0"/>
          </a:p>
        </p:txBody>
      </p:sp>
      <p:sp>
        <p:nvSpPr>
          <p:cNvPr id="6" name="テキスト ボックス 5">
            <a:extLst>
              <a:ext uri="{FF2B5EF4-FFF2-40B4-BE49-F238E27FC236}">
                <a16:creationId xmlns:a16="http://schemas.microsoft.com/office/drawing/2014/main" id="{572D1F26-CDE3-4AD6-A370-C9591DFDFD6E}"/>
              </a:ext>
            </a:extLst>
          </p:cNvPr>
          <p:cNvSpPr txBox="1"/>
          <p:nvPr/>
        </p:nvSpPr>
        <p:spPr>
          <a:xfrm>
            <a:off x="179512" y="1218177"/>
            <a:ext cx="8964488" cy="3219343"/>
          </a:xfrm>
          <a:prstGeom prst="rect">
            <a:avLst/>
          </a:prstGeom>
          <a:noFill/>
        </p:spPr>
        <p:txBody>
          <a:bodyPr wrap="square" rtlCol="0">
            <a:spAutoFit/>
          </a:bodyPr>
          <a:lstStyle/>
          <a:p>
            <a:pPr marL="342900" indent="-342900">
              <a:lnSpc>
                <a:spcPct val="140000"/>
              </a:lnSpc>
              <a:buFont typeface="Wingdings" panose="05000000000000000000" pitchFamily="2" charset="2"/>
              <a:buChar char="u"/>
              <a:defRPr/>
            </a:pPr>
            <a:r>
              <a:rPr lang="ja-JP" altLang="en-US" sz="2400" dirty="0"/>
              <a:t>買収希望及び売却希望の企業に関する多くの情報を保有</a:t>
            </a:r>
            <a:endParaRPr lang="en-US" altLang="ja-JP" sz="2400" dirty="0"/>
          </a:p>
          <a:p>
            <a:pPr marL="342900" marR="0" lvl="0" indent="-34290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Ｍ＆Ａ仲介業者は</a:t>
            </a:r>
            <a:r>
              <a:rPr kumimoji="1" lang="ja-JP" altLang="en-US" sz="24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買収企業、売却企業の双方と契約</a:t>
            </a:r>
            <a:r>
              <a:rPr kumimoji="1" lang="ja-JP" altLang="en-US" sz="2400" b="0" i="0" u="none"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する。</a:t>
            </a:r>
            <a:br>
              <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br>
            <a:r>
              <a:rPr kumimoji="1" lang="ja-JP" altLang="en-US" sz="2400" b="0" i="0" u="none"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（両手仲介と呼ばれる手法）</a:t>
            </a:r>
            <a:endPar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endParaRPr>
          </a:p>
          <a:p>
            <a:pPr marL="342900" indent="-342900">
              <a:lnSpc>
                <a:spcPct val="140000"/>
              </a:lnSpc>
              <a:buFont typeface="Wingdings" panose="05000000000000000000" pitchFamily="2" charset="2"/>
              <a:buChar char="u"/>
              <a:defRPr/>
            </a:pPr>
            <a:r>
              <a:rPr lang="ja-JP" altLang="en-US" sz="2400" dirty="0">
                <a:solidFill>
                  <a:srgbClr val="000000"/>
                </a:solidFill>
              </a:rPr>
              <a:t>レーマン方式で算出する高額の成功報酬を要求する。</a:t>
            </a:r>
            <a:endParaRPr lang="en-US" altLang="ja-JP" sz="2400" dirty="0">
              <a:solidFill>
                <a:srgbClr val="000000"/>
              </a:solidFill>
            </a:endParaRPr>
          </a:p>
          <a:p>
            <a:pPr marL="342900" marR="0" lvl="0" indent="-34290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高い買収価格（高い成功報酬）で成約</a:t>
            </a:r>
            <a:r>
              <a:rPr lang="ja-JP" altLang="en-US" sz="2400" dirty="0">
                <a:solidFill>
                  <a:srgbClr val="000000"/>
                </a:solidFill>
                <a:latin typeface="Calibri" panose="020F0502020204030204"/>
                <a:ea typeface="ＭＳ Ｐゴシック" panose="020B0600070205080204" pitchFamily="50" charset="-128"/>
              </a:rPr>
              <a:t>させようとする。</a:t>
            </a:r>
            <a:endPar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	</a:t>
            </a: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a:t>
            </a:r>
            <a:r>
              <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 </a:t>
            </a:r>
            <a:r>
              <a:rPr kumimoji="1" lang="ja-JP" altLang="en-US" sz="24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買収企業（クライアント様）の利害</a:t>
            </a:r>
            <a:r>
              <a:rPr lang="ja-JP" altLang="en-US" sz="2400" b="1" u="sng">
                <a:solidFill>
                  <a:srgbClr val="000000"/>
                </a:solidFill>
                <a:latin typeface="Calibri" panose="020F0502020204030204"/>
                <a:ea typeface="ＭＳ Ｐゴシック" panose="020B0600070205080204" pitchFamily="50" charset="-128"/>
              </a:rPr>
              <a:t>を無視した</a:t>
            </a:r>
            <a:r>
              <a:rPr kumimoji="1" lang="ja-JP" altLang="en-US" sz="24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関係</a:t>
            </a:r>
            <a:endParaRPr kumimoji="1" lang="en-US" altLang="ja-JP" sz="24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endParaRPr>
          </a:p>
          <a:p>
            <a:pPr>
              <a:lnSpc>
                <a:spcPct val="120000"/>
              </a:lnSpc>
            </a:pPr>
            <a:endParaRPr lang="en-US" altLang="ja-JP" sz="1000" dirty="0"/>
          </a:p>
        </p:txBody>
      </p:sp>
      <p:pic>
        <p:nvPicPr>
          <p:cNvPr id="4" name="グラフィックス 3" descr="都市">
            <a:extLst>
              <a:ext uri="{FF2B5EF4-FFF2-40B4-BE49-F238E27FC236}">
                <a16:creationId xmlns:a16="http://schemas.microsoft.com/office/drawing/2014/main" id="{2340A156-972F-852F-3592-3B743F7078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05308" y="4374012"/>
            <a:ext cx="914400" cy="914400"/>
          </a:xfrm>
          <a:prstGeom prst="rect">
            <a:avLst/>
          </a:prstGeom>
        </p:spPr>
      </p:pic>
      <p:pic>
        <p:nvPicPr>
          <p:cNvPr id="7" name="グラフィックス 6" descr="建物">
            <a:extLst>
              <a:ext uri="{FF2B5EF4-FFF2-40B4-BE49-F238E27FC236}">
                <a16:creationId xmlns:a16="http://schemas.microsoft.com/office/drawing/2014/main" id="{DDD26E47-C817-9063-2260-D5438E251E7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1822" y="5159517"/>
            <a:ext cx="914400" cy="914400"/>
          </a:xfrm>
          <a:prstGeom prst="rect">
            <a:avLst/>
          </a:prstGeom>
        </p:spPr>
      </p:pic>
      <p:pic>
        <p:nvPicPr>
          <p:cNvPr id="8" name="グラフィックス 7" descr="建物">
            <a:extLst>
              <a:ext uri="{FF2B5EF4-FFF2-40B4-BE49-F238E27FC236}">
                <a16:creationId xmlns:a16="http://schemas.microsoft.com/office/drawing/2014/main" id="{893066A0-0844-70E6-2479-72EF56DDBC5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93799" y="4551892"/>
            <a:ext cx="571500" cy="571500"/>
          </a:xfrm>
          <a:prstGeom prst="rect">
            <a:avLst/>
          </a:prstGeom>
        </p:spPr>
      </p:pic>
      <p:cxnSp>
        <p:nvCxnSpPr>
          <p:cNvPr id="9" name="直線矢印コネクタ 8">
            <a:extLst>
              <a:ext uri="{FF2B5EF4-FFF2-40B4-BE49-F238E27FC236}">
                <a16:creationId xmlns:a16="http://schemas.microsoft.com/office/drawing/2014/main" id="{B09F1116-AE65-B307-E4A8-34C768ADE018}"/>
              </a:ext>
            </a:extLst>
          </p:cNvPr>
          <p:cNvCxnSpPr/>
          <p:nvPr/>
        </p:nvCxnSpPr>
        <p:spPr>
          <a:xfrm>
            <a:off x="3200772" y="4741349"/>
            <a:ext cx="247650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0693F1B5-6E16-B230-C929-7E9CF20E1FDA}"/>
              </a:ext>
            </a:extLst>
          </p:cNvPr>
          <p:cNvSpPr txBox="1"/>
          <p:nvPr/>
        </p:nvSpPr>
        <p:spPr>
          <a:xfrm>
            <a:off x="3877072" y="5965485"/>
            <a:ext cx="1272716" cy="369332"/>
          </a:xfrm>
          <a:prstGeom prst="rect">
            <a:avLst/>
          </a:prstGeom>
          <a:noFill/>
        </p:spPr>
        <p:txBody>
          <a:bodyPr wrap="square" rtlCol="0">
            <a:spAutoFit/>
          </a:bodyPr>
          <a:lstStyle/>
          <a:p>
            <a:r>
              <a:rPr kumimoji="1" lang="ja-JP" altLang="en-US" dirty="0"/>
              <a:t>仲介業者</a:t>
            </a:r>
          </a:p>
        </p:txBody>
      </p:sp>
      <p:sp>
        <p:nvSpPr>
          <p:cNvPr id="12" name="テキスト ボックス 11">
            <a:extLst>
              <a:ext uri="{FF2B5EF4-FFF2-40B4-BE49-F238E27FC236}">
                <a16:creationId xmlns:a16="http://schemas.microsoft.com/office/drawing/2014/main" id="{908B5F52-D47C-3294-A77B-F8D94480503E}"/>
              </a:ext>
            </a:extLst>
          </p:cNvPr>
          <p:cNvSpPr txBox="1"/>
          <p:nvPr/>
        </p:nvSpPr>
        <p:spPr>
          <a:xfrm>
            <a:off x="1909936" y="4168695"/>
            <a:ext cx="1221060" cy="369332"/>
          </a:xfrm>
          <a:prstGeom prst="rect">
            <a:avLst/>
          </a:prstGeom>
          <a:noFill/>
        </p:spPr>
        <p:txBody>
          <a:bodyPr wrap="square" rtlCol="0">
            <a:spAutoFit/>
          </a:bodyPr>
          <a:lstStyle/>
          <a:p>
            <a:r>
              <a:rPr kumimoji="1" lang="ja-JP" altLang="en-US" dirty="0"/>
              <a:t>買収企業</a:t>
            </a:r>
          </a:p>
        </p:txBody>
      </p:sp>
      <p:sp>
        <p:nvSpPr>
          <p:cNvPr id="13" name="テキスト ボックス 12">
            <a:extLst>
              <a:ext uri="{FF2B5EF4-FFF2-40B4-BE49-F238E27FC236}">
                <a16:creationId xmlns:a16="http://schemas.microsoft.com/office/drawing/2014/main" id="{6D4129C8-F43E-CE1D-4825-B0DABEBC9ACE}"/>
              </a:ext>
            </a:extLst>
          </p:cNvPr>
          <p:cNvSpPr txBox="1"/>
          <p:nvPr/>
        </p:nvSpPr>
        <p:spPr>
          <a:xfrm>
            <a:off x="5576037" y="4202046"/>
            <a:ext cx="1152128" cy="367861"/>
          </a:xfrm>
          <a:prstGeom prst="rect">
            <a:avLst/>
          </a:prstGeom>
          <a:noFill/>
        </p:spPr>
        <p:txBody>
          <a:bodyPr wrap="square" rtlCol="0">
            <a:spAutoFit/>
          </a:bodyPr>
          <a:lstStyle/>
          <a:p>
            <a:r>
              <a:rPr kumimoji="1" lang="ja-JP" altLang="en-US" dirty="0"/>
              <a:t>売却企業</a:t>
            </a:r>
          </a:p>
        </p:txBody>
      </p:sp>
      <p:sp>
        <p:nvSpPr>
          <p:cNvPr id="14" name="テキスト ボックス 13">
            <a:extLst>
              <a:ext uri="{FF2B5EF4-FFF2-40B4-BE49-F238E27FC236}">
                <a16:creationId xmlns:a16="http://schemas.microsoft.com/office/drawing/2014/main" id="{7CD3B990-F8B2-725C-F75A-EB17CF778F6D}"/>
              </a:ext>
            </a:extLst>
          </p:cNvPr>
          <p:cNvSpPr txBox="1"/>
          <p:nvPr/>
        </p:nvSpPr>
        <p:spPr>
          <a:xfrm>
            <a:off x="4093096" y="4416567"/>
            <a:ext cx="720080" cy="369332"/>
          </a:xfrm>
          <a:prstGeom prst="rect">
            <a:avLst/>
          </a:prstGeom>
          <a:noFill/>
        </p:spPr>
        <p:txBody>
          <a:bodyPr wrap="square" rtlCol="0">
            <a:spAutoFit/>
          </a:bodyPr>
          <a:lstStyle/>
          <a:p>
            <a:r>
              <a:rPr kumimoji="1" lang="ja-JP" altLang="en-US" dirty="0"/>
              <a:t>取引</a:t>
            </a:r>
          </a:p>
        </p:txBody>
      </p:sp>
      <p:cxnSp>
        <p:nvCxnSpPr>
          <p:cNvPr id="16" name="直線矢印コネクタ 15">
            <a:extLst>
              <a:ext uri="{FF2B5EF4-FFF2-40B4-BE49-F238E27FC236}">
                <a16:creationId xmlns:a16="http://schemas.microsoft.com/office/drawing/2014/main" id="{9677B346-C512-4235-077C-19ADF6430E95}"/>
              </a:ext>
            </a:extLst>
          </p:cNvPr>
          <p:cNvCxnSpPr>
            <a:cxnSpLocks/>
          </p:cNvCxnSpPr>
          <p:nvPr/>
        </p:nvCxnSpPr>
        <p:spPr>
          <a:xfrm>
            <a:off x="2760762" y="5197938"/>
            <a:ext cx="1221060" cy="550585"/>
          </a:xfrm>
          <a:prstGeom prst="straightConnector1">
            <a:avLst/>
          </a:prstGeom>
          <a:ln w="28575">
            <a:solidFill>
              <a:srgbClr val="FF99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13A19E20-801D-40EF-86B3-2A839EA6E235}"/>
              </a:ext>
            </a:extLst>
          </p:cNvPr>
          <p:cNvCxnSpPr>
            <a:cxnSpLocks/>
          </p:cNvCxnSpPr>
          <p:nvPr/>
        </p:nvCxnSpPr>
        <p:spPr>
          <a:xfrm flipV="1">
            <a:off x="4813176" y="5151549"/>
            <a:ext cx="997074" cy="564164"/>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AAA8AE3A-C58B-DBB1-CACF-DC9AA7F10380}"/>
              </a:ext>
            </a:extLst>
          </p:cNvPr>
          <p:cNvSpPr txBox="1"/>
          <p:nvPr/>
        </p:nvSpPr>
        <p:spPr>
          <a:xfrm>
            <a:off x="2826963" y="5565474"/>
            <a:ext cx="605485" cy="338554"/>
          </a:xfrm>
          <a:prstGeom prst="rect">
            <a:avLst/>
          </a:prstGeom>
          <a:noFill/>
        </p:spPr>
        <p:txBody>
          <a:bodyPr wrap="square" rtlCol="0">
            <a:spAutoFit/>
          </a:bodyPr>
          <a:lstStyle/>
          <a:p>
            <a:r>
              <a:rPr kumimoji="1" lang="ja-JP" altLang="en-US" sz="1600" dirty="0"/>
              <a:t>契約</a:t>
            </a:r>
          </a:p>
        </p:txBody>
      </p:sp>
      <p:sp>
        <p:nvSpPr>
          <p:cNvPr id="21" name="テキスト ボックス 20">
            <a:extLst>
              <a:ext uri="{FF2B5EF4-FFF2-40B4-BE49-F238E27FC236}">
                <a16:creationId xmlns:a16="http://schemas.microsoft.com/office/drawing/2014/main" id="{EF6A1B23-0C07-1B07-98D4-240CA4F299C5}"/>
              </a:ext>
            </a:extLst>
          </p:cNvPr>
          <p:cNvSpPr txBox="1"/>
          <p:nvPr/>
        </p:nvSpPr>
        <p:spPr>
          <a:xfrm>
            <a:off x="5273294" y="5447440"/>
            <a:ext cx="605485" cy="338554"/>
          </a:xfrm>
          <a:prstGeom prst="rect">
            <a:avLst/>
          </a:prstGeom>
          <a:noFill/>
        </p:spPr>
        <p:txBody>
          <a:bodyPr wrap="square" rtlCol="0">
            <a:spAutoFit/>
          </a:bodyPr>
          <a:lstStyle/>
          <a:p>
            <a:r>
              <a:rPr kumimoji="1" lang="ja-JP" altLang="en-US" sz="1600" dirty="0"/>
              <a:t>契約</a:t>
            </a:r>
          </a:p>
        </p:txBody>
      </p:sp>
    </p:spTree>
    <p:extLst>
      <p:ext uri="{BB962C8B-B14F-4D97-AF65-F5344CB8AC3E}">
        <p14:creationId xmlns:p14="http://schemas.microsoft.com/office/powerpoint/2010/main" val="2377453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90565"/>
            <a:ext cx="8229600" cy="679450"/>
          </a:xfrm>
        </p:spPr>
        <p:txBody>
          <a:bodyPr>
            <a:noAutofit/>
          </a:bodyPr>
          <a:lstStyle/>
          <a:p>
            <a:r>
              <a:rPr lang="ja-JP" altLang="en-US" dirty="0">
                <a:solidFill>
                  <a:schemeClr val="tx1"/>
                </a:solidFill>
              </a:rPr>
              <a:t>弊社のＭ＆Ａサービス</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13</a:t>
            </a:fld>
            <a:endParaRPr kumimoji="1" lang="ja-JP" altLang="en-US" sz="2400" dirty="0"/>
          </a:p>
        </p:txBody>
      </p:sp>
      <p:sp>
        <p:nvSpPr>
          <p:cNvPr id="6" name="テキスト ボックス 5">
            <a:extLst>
              <a:ext uri="{FF2B5EF4-FFF2-40B4-BE49-F238E27FC236}">
                <a16:creationId xmlns:a16="http://schemas.microsoft.com/office/drawing/2014/main" id="{572D1F26-CDE3-4AD6-A370-C9591DFDFD6E}"/>
              </a:ext>
            </a:extLst>
          </p:cNvPr>
          <p:cNvSpPr txBox="1"/>
          <p:nvPr/>
        </p:nvSpPr>
        <p:spPr>
          <a:xfrm>
            <a:off x="611560" y="1219709"/>
            <a:ext cx="8229600" cy="3031599"/>
          </a:xfrm>
          <a:prstGeom prst="rect">
            <a:avLst/>
          </a:prstGeom>
          <a:noFill/>
        </p:spPr>
        <p:txBody>
          <a:bodyPr wrap="square" rtlCol="0">
            <a:spAutoFit/>
          </a:bodyPr>
          <a:lstStyle/>
          <a:p>
            <a:pPr marL="342900" indent="-342900">
              <a:spcBef>
                <a:spcPts val="600"/>
              </a:spcBef>
              <a:buFont typeface="Wingdings" panose="05000000000000000000" pitchFamily="2" charset="2"/>
              <a:buChar char="u"/>
            </a:pPr>
            <a:r>
              <a:rPr lang="ja-JP" altLang="en-US" sz="2200" dirty="0"/>
              <a:t>原則として買収側・売却側のどちらか一方の企業と契約を行い、その</a:t>
            </a:r>
            <a:r>
              <a:rPr lang="ja-JP" altLang="en-US" sz="2200" b="1" u="sng" dirty="0"/>
              <a:t>依頼主の利益のための</a:t>
            </a:r>
            <a:r>
              <a:rPr kumimoji="1" lang="ja-JP" altLang="en-US" sz="2200" b="1" u="sng" dirty="0"/>
              <a:t>Ｍ＆Ａ支援</a:t>
            </a:r>
            <a:r>
              <a:rPr kumimoji="1" lang="ja-JP" altLang="en-US" sz="2200" dirty="0"/>
              <a:t>を行います。</a:t>
            </a:r>
            <a:endParaRPr kumimoji="1" lang="en-US" altLang="ja-JP" sz="2200" dirty="0"/>
          </a:p>
          <a:p>
            <a:pPr marL="342900" indent="-342900">
              <a:spcBef>
                <a:spcPts val="600"/>
              </a:spcBef>
              <a:buFont typeface="Wingdings" panose="05000000000000000000" pitchFamily="2" charset="2"/>
              <a:buChar char="u"/>
            </a:pPr>
            <a:r>
              <a:rPr lang="ja-JP" altLang="en-US" sz="2200" dirty="0"/>
              <a:t>経営コンサルティングの安定的収益基盤があるため、リーズナブルな料金で</a:t>
            </a:r>
            <a:r>
              <a:rPr lang="en-US" altLang="ja-JP" sz="2200" dirty="0"/>
              <a:t>M&amp;A</a:t>
            </a:r>
            <a:r>
              <a:rPr lang="ja-JP" altLang="en-US" sz="2200" dirty="0"/>
              <a:t>サービスを提供できます。</a:t>
            </a:r>
            <a:endParaRPr lang="en-US" altLang="ja-JP" sz="2200" dirty="0"/>
          </a:p>
          <a:p>
            <a:pPr marL="342900" marR="0" lvl="0" indent="-342900" algn="l" defTabSz="914400" rtl="0" eaLnBrk="1" fontAlgn="auto" latinLnBrk="0" hangingPunct="1">
              <a:spcBef>
                <a:spcPts val="600"/>
              </a:spcBef>
              <a:buClrTx/>
              <a:buSzTx/>
              <a:buFont typeface="Wingdings" panose="05000000000000000000" pitchFamily="2" charset="2"/>
              <a:buChar char="u"/>
              <a:tabLst/>
              <a:defRPr/>
            </a:pPr>
            <a:r>
              <a:rPr kumimoji="1" lang="ja-JP" altLang="en-US" sz="22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依頼主の利益最大化を使命としている</a:t>
            </a:r>
            <a:r>
              <a:rPr kumimoji="1" lang="ja-JP" altLang="en-US" sz="2200" b="0" i="0" u="none"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ため、</a:t>
            </a:r>
            <a:r>
              <a:rPr kumimoji="1" lang="ja-JP" altLang="en-US" sz="22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依頼主にとって不利</a:t>
            </a:r>
            <a:r>
              <a:rPr kumimoji="1" lang="ja-JP" altLang="en-US" sz="22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な案件については</a:t>
            </a:r>
            <a:r>
              <a:rPr lang="ja-JP" altLang="en-US" sz="2200" b="1" u="sng" dirty="0">
                <a:solidFill>
                  <a:srgbClr val="000000"/>
                </a:solidFill>
                <a:latin typeface="Calibri" panose="020F0502020204030204"/>
                <a:ea typeface="ＭＳ Ｐゴシック" panose="020B0600070205080204" pitchFamily="50" charset="-128"/>
              </a:rPr>
              <a:t>取引中止の勧告も</a:t>
            </a:r>
            <a:r>
              <a:rPr lang="ja-JP" altLang="en-US" sz="2200" dirty="0">
                <a:solidFill>
                  <a:srgbClr val="000000"/>
                </a:solidFill>
                <a:latin typeface="Calibri" panose="020F0502020204030204"/>
                <a:ea typeface="ＭＳ Ｐゴシック" panose="020B0600070205080204" pitchFamily="50" charset="-128"/>
              </a:rPr>
              <a:t>行います。</a:t>
            </a:r>
            <a:endParaRPr lang="en-US" altLang="ja-JP" sz="2200" dirty="0"/>
          </a:p>
          <a:p>
            <a:pPr marL="342900" indent="-342900">
              <a:spcBef>
                <a:spcPts val="600"/>
              </a:spcBef>
              <a:buFont typeface="Wingdings" panose="05000000000000000000" pitchFamily="2" charset="2"/>
              <a:buChar char="u"/>
            </a:pPr>
            <a:r>
              <a:rPr kumimoji="1" lang="ja-JP" altLang="en-US" sz="2200" dirty="0"/>
              <a:t>ターゲット企業が特定されている場合、仲介業者に依頼するより弊社に依頼する方が圧倒的にお得です。</a:t>
            </a:r>
            <a:endParaRPr kumimoji="1" lang="en-US" altLang="ja-JP" sz="2200" dirty="0"/>
          </a:p>
        </p:txBody>
      </p:sp>
      <p:pic>
        <p:nvPicPr>
          <p:cNvPr id="8" name="グラフィックス 7" descr="都市">
            <a:extLst>
              <a:ext uri="{FF2B5EF4-FFF2-40B4-BE49-F238E27FC236}">
                <a16:creationId xmlns:a16="http://schemas.microsoft.com/office/drawing/2014/main" id="{78AF1889-1B76-5EC2-9015-C2B13FDB98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11436" y="4521960"/>
            <a:ext cx="914400" cy="914400"/>
          </a:xfrm>
          <a:prstGeom prst="rect">
            <a:avLst/>
          </a:prstGeom>
        </p:spPr>
      </p:pic>
      <p:pic>
        <p:nvPicPr>
          <p:cNvPr id="10" name="グラフィックス 9" descr="建物">
            <a:extLst>
              <a:ext uri="{FF2B5EF4-FFF2-40B4-BE49-F238E27FC236}">
                <a16:creationId xmlns:a16="http://schemas.microsoft.com/office/drawing/2014/main" id="{CEC8E114-28EF-F8D7-BF98-A47C57EC26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18164" y="4732363"/>
            <a:ext cx="571500" cy="571500"/>
          </a:xfrm>
          <a:prstGeom prst="rect">
            <a:avLst/>
          </a:prstGeom>
        </p:spPr>
      </p:pic>
      <p:cxnSp>
        <p:nvCxnSpPr>
          <p:cNvPr id="11" name="直線矢印コネクタ 10">
            <a:extLst>
              <a:ext uri="{FF2B5EF4-FFF2-40B4-BE49-F238E27FC236}">
                <a16:creationId xmlns:a16="http://schemas.microsoft.com/office/drawing/2014/main" id="{41BC6C37-AEC1-99AD-745B-A6C28589E30A}"/>
              </a:ext>
            </a:extLst>
          </p:cNvPr>
          <p:cNvCxnSpPr>
            <a:cxnSpLocks/>
          </p:cNvCxnSpPr>
          <p:nvPr/>
        </p:nvCxnSpPr>
        <p:spPr>
          <a:xfrm flipV="1">
            <a:off x="3156196" y="5018383"/>
            <a:ext cx="2831608" cy="1910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177CE597-70D6-4F47-5017-30C4B5DB91E1}"/>
              </a:ext>
            </a:extLst>
          </p:cNvPr>
          <p:cNvSpPr txBox="1"/>
          <p:nvPr/>
        </p:nvSpPr>
        <p:spPr>
          <a:xfrm>
            <a:off x="3222223" y="5905034"/>
            <a:ext cx="663377" cy="369332"/>
          </a:xfrm>
          <a:prstGeom prst="rect">
            <a:avLst/>
          </a:prstGeom>
          <a:noFill/>
        </p:spPr>
        <p:txBody>
          <a:bodyPr wrap="square" rtlCol="0">
            <a:spAutoFit/>
          </a:bodyPr>
          <a:lstStyle/>
          <a:p>
            <a:r>
              <a:rPr kumimoji="1" lang="ja-JP" altLang="en-US" dirty="0"/>
              <a:t>弊社</a:t>
            </a:r>
          </a:p>
        </p:txBody>
      </p:sp>
      <p:sp>
        <p:nvSpPr>
          <p:cNvPr id="13" name="テキスト ボックス 12">
            <a:extLst>
              <a:ext uri="{FF2B5EF4-FFF2-40B4-BE49-F238E27FC236}">
                <a16:creationId xmlns:a16="http://schemas.microsoft.com/office/drawing/2014/main" id="{1E83E605-DC60-A49D-1F76-999C404D9BCA}"/>
              </a:ext>
            </a:extLst>
          </p:cNvPr>
          <p:cNvSpPr txBox="1"/>
          <p:nvPr/>
        </p:nvSpPr>
        <p:spPr>
          <a:xfrm>
            <a:off x="1958106" y="4298558"/>
            <a:ext cx="1221060" cy="369332"/>
          </a:xfrm>
          <a:prstGeom prst="rect">
            <a:avLst/>
          </a:prstGeom>
          <a:noFill/>
        </p:spPr>
        <p:txBody>
          <a:bodyPr wrap="square" rtlCol="0">
            <a:spAutoFit/>
          </a:bodyPr>
          <a:lstStyle/>
          <a:p>
            <a:r>
              <a:rPr kumimoji="1" lang="ja-JP" altLang="en-US" dirty="0"/>
              <a:t>買収企業</a:t>
            </a:r>
          </a:p>
        </p:txBody>
      </p:sp>
      <p:sp>
        <p:nvSpPr>
          <p:cNvPr id="14" name="テキスト ボックス 13">
            <a:extLst>
              <a:ext uri="{FF2B5EF4-FFF2-40B4-BE49-F238E27FC236}">
                <a16:creationId xmlns:a16="http://schemas.microsoft.com/office/drawing/2014/main" id="{F67311BD-4B8F-AD41-5A20-9B6B0250032E}"/>
              </a:ext>
            </a:extLst>
          </p:cNvPr>
          <p:cNvSpPr txBox="1"/>
          <p:nvPr/>
        </p:nvSpPr>
        <p:spPr>
          <a:xfrm>
            <a:off x="5827850" y="4338029"/>
            <a:ext cx="1152128" cy="367861"/>
          </a:xfrm>
          <a:prstGeom prst="rect">
            <a:avLst/>
          </a:prstGeom>
          <a:noFill/>
        </p:spPr>
        <p:txBody>
          <a:bodyPr wrap="square" rtlCol="0">
            <a:spAutoFit/>
          </a:bodyPr>
          <a:lstStyle/>
          <a:p>
            <a:r>
              <a:rPr kumimoji="1" lang="ja-JP" altLang="en-US" dirty="0"/>
              <a:t>売却企業</a:t>
            </a:r>
          </a:p>
        </p:txBody>
      </p:sp>
      <p:sp>
        <p:nvSpPr>
          <p:cNvPr id="15" name="テキスト ボックス 14">
            <a:extLst>
              <a:ext uri="{FF2B5EF4-FFF2-40B4-BE49-F238E27FC236}">
                <a16:creationId xmlns:a16="http://schemas.microsoft.com/office/drawing/2014/main" id="{63B57734-538D-A3C4-AC8D-D0391C6BD6CB}"/>
              </a:ext>
            </a:extLst>
          </p:cNvPr>
          <p:cNvSpPr txBox="1"/>
          <p:nvPr/>
        </p:nvSpPr>
        <p:spPr>
          <a:xfrm>
            <a:off x="4104367" y="4675102"/>
            <a:ext cx="720080" cy="369332"/>
          </a:xfrm>
          <a:prstGeom prst="rect">
            <a:avLst/>
          </a:prstGeom>
          <a:noFill/>
        </p:spPr>
        <p:txBody>
          <a:bodyPr wrap="square" rtlCol="0">
            <a:spAutoFit/>
          </a:bodyPr>
          <a:lstStyle/>
          <a:p>
            <a:r>
              <a:rPr kumimoji="1" lang="ja-JP" altLang="en-US" dirty="0"/>
              <a:t>取引</a:t>
            </a:r>
          </a:p>
        </p:txBody>
      </p:sp>
      <p:cxnSp>
        <p:nvCxnSpPr>
          <p:cNvPr id="16" name="直線矢印コネクタ 15">
            <a:extLst>
              <a:ext uri="{FF2B5EF4-FFF2-40B4-BE49-F238E27FC236}">
                <a16:creationId xmlns:a16="http://schemas.microsoft.com/office/drawing/2014/main" id="{6DED9623-BA5A-DFF8-6B7D-83F8591F303C}"/>
              </a:ext>
            </a:extLst>
          </p:cNvPr>
          <p:cNvCxnSpPr>
            <a:cxnSpLocks/>
          </p:cNvCxnSpPr>
          <p:nvPr/>
        </p:nvCxnSpPr>
        <p:spPr>
          <a:xfrm>
            <a:off x="3053281" y="5268656"/>
            <a:ext cx="237279" cy="285750"/>
          </a:xfrm>
          <a:prstGeom prst="straightConnector1">
            <a:avLst/>
          </a:prstGeom>
          <a:ln w="28575">
            <a:solidFill>
              <a:srgbClr val="FF99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CDBD4DAF-62C8-9228-3776-5C37C32DFAFC}"/>
              </a:ext>
            </a:extLst>
          </p:cNvPr>
          <p:cNvCxnSpPr>
            <a:cxnSpLocks/>
          </p:cNvCxnSpPr>
          <p:nvPr/>
        </p:nvCxnSpPr>
        <p:spPr>
          <a:xfrm flipV="1">
            <a:off x="5902140" y="5270168"/>
            <a:ext cx="216024" cy="252385"/>
          </a:xfrm>
          <a:prstGeom prst="straightConnector1">
            <a:avLst/>
          </a:prstGeom>
          <a:ln w="28575">
            <a:solidFill>
              <a:srgbClr val="FF99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9" name="グラフィックス 28" descr="建物">
            <a:extLst>
              <a:ext uri="{FF2B5EF4-FFF2-40B4-BE49-F238E27FC236}">
                <a16:creationId xmlns:a16="http://schemas.microsoft.com/office/drawing/2014/main" id="{C359F847-3035-5788-4E03-30FC9D3C93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90560" y="5349985"/>
            <a:ext cx="571500" cy="571500"/>
          </a:xfrm>
          <a:prstGeom prst="rect">
            <a:avLst/>
          </a:prstGeom>
        </p:spPr>
      </p:pic>
      <p:sp>
        <p:nvSpPr>
          <p:cNvPr id="36" name="テキスト ボックス 35">
            <a:extLst>
              <a:ext uri="{FF2B5EF4-FFF2-40B4-BE49-F238E27FC236}">
                <a16:creationId xmlns:a16="http://schemas.microsoft.com/office/drawing/2014/main" id="{FF0BB922-1D44-FF62-0AF3-6B9DD40E2828}"/>
              </a:ext>
            </a:extLst>
          </p:cNvPr>
          <p:cNvSpPr txBox="1"/>
          <p:nvPr/>
        </p:nvSpPr>
        <p:spPr>
          <a:xfrm>
            <a:off x="2328475" y="5398170"/>
            <a:ext cx="605485" cy="338554"/>
          </a:xfrm>
          <a:prstGeom prst="rect">
            <a:avLst/>
          </a:prstGeom>
          <a:noFill/>
        </p:spPr>
        <p:txBody>
          <a:bodyPr wrap="square" rtlCol="0">
            <a:spAutoFit/>
          </a:bodyPr>
          <a:lstStyle/>
          <a:p>
            <a:r>
              <a:rPr kumimoji="1" lang="ja-JP" altLang="en-US" sz="1600" dirty="0"/>
              <a:t>契約</a:t>
            </a:r>
          </a:p>
        </p:txBody>
      </p:sp>
      <p:sp>
        <p:nvSpPr>
          <p:cNvPr id="37" name="テキスト ボックス 36">
            <a:extLst>
              <a:ext uri="{FF2B5EF4-FFF2-40B4-BE49-F238E27FC236}">
                <a16:creationId xmlns:a16="http://schemas.microsoft.com/office/drawing/2014/main" id="{B959F8BB-2C36-7615-26C9-6F4A36BBC866}"/>
              </a:ext>
            </a:extLst>
          </p:cNvPr>
          <p:cNvSpPr txBox="1"/>
          <p:nvPr/>
        </p:nvSpPr>
        <p:spPr>
          <a:xfrm>
            <a:off x="5917964" y="5536809"/>
            <a:ext cx="605485" cy="338554"/>
          </a:xfrm>
          <a:prstGeom prst="rect">
            <a:avLst/>
          </a:prstGeom>
          <a:noFill/>
        </p:spPr>
        <p:txBody>
          <a:bodyPr wrap="square" rtlCol="0">
            <a:spAutoFit/>
          </a:bodyPr>
          <a:lstStyle/>
          <a:p>
            <a:r>
              <a:rPr kumimoji="1" lang="ja-JP" altLang="en-US" sz="1600" dirty="0"/>
              <a:t>契約</a:t>
            </a:r>
          </a:p>
        </p:txBody>
      </p:sp>
      <p:sp>
        <p:nvSpPr>
          <p:cNvPr id="38" name="テキスト ボックス 37">
            <a:extLst>
              <a:ext uri="{FF2B5EF4-FFF2-40B4-BE49-F238E27FC236}">
                <a16:creationId xmlns:a16="http://schemas.microsoft.com/office/drawing/2014/main" id="{432B8245-F97D-12C0-3C8F-B0A110C3DB2B}"/>
              </a:ext>
            </a:extLst>
          </p:cNvPr>
          <p:cNvSpPr txBox="1"/>
          <p:nvPr/>
        </p:nvSpPr>
        <p:spPr>
          <a:xfrm>
            <a:off x="5254587" y="5889619"/>
            <a:ext cx="663377" cy="369332"/>
          </a:xfrm>
          <a:prstGeom prst="rect">
            <a:avLst/>
          </a:prstGeom>
          <a:noFill/>
        </p:spPr>
        <p:txBody>
          <a:bodyPr wrap="square" rtlCol="0">
            <a:spAutoFit/>
          </a:bodyPr>
          <a:lstStyle/>
          <a:p>
            <a:r>
              <a:rPr lang="ja-JP" altLang="en-US" dirty="0"/>
              <a:t>弊社</a:t>
            </a:r>
            <a:endParaRPr kumimoji="1" lang="ja-JP" altLang="en-US" dirty="0"/>
          </a:p>
        </p:txBody>
      </p:sp>
      <p:pic>
        <p:nvPicPr>
          <p:cNvPr id="39" name="グラフィックス 38" descr="建物">
            <a:extLst>
              <a:ext uri="{FF2B5EF4-FFF2-40B4-BE49-F238E27FC236}">
                <a16:creationId xmlns:a16="http://schemas.microsoft.com/office/drawing/2014/main" id="{726A3C30-12A6-6259-33A8-BDB1474F486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321797" y="5339177"/>
            <a:ext cx="571500" cy="571500"/>
          </a:xfrm>
          <a:prstGeom prst="rect">
            <a:avLst/>
          </a:prstGeom>
        </p:spPr>
      </p:pic>
      <p:sp>
        <p:nvSpPr>
          <p:cNvPr id="4" name="テキスト ボックス 3">
            <a:extLst>
              <a:ext uri="{FF2B5EF4-FFF2-40B4-BE49-F238E27FC236}">
                <a16:creationId xmlns:a16="http://schemas.microsoft.com/office/drawing/2014/main" id="{5EA6EF8E-9EEC-1DB6-CF23-5054FFD7A04B}"/>
              </a:ext>
            </a:extLst>
          </p:cNvPr>
          <p:cNvSpPr txBox="1"/>
          <p:nvPr/>
        </p:nvSpPr>
        <p:spPr>
          <a:xfrm>
            <a:off x="4295728" y="5624927"/>
            <a:ext cx="484809" cy="369332"/>
          </a:xfrm>
          <a:prstGeom prst="rect">
            <a:avLst/>
          </a:prstGeom>
          <a:noFill/>
        </p:spPr>
        <p:txBody>
          <a:bodyPr wrap="square" rtlCol="0">
            <a:spAutoFit/>
          </a:bodyPr>
          <a:lstStyle/>
          <a:p>
            <a:r>
              <a:rPr kumimoji="1" lang="en-US" altLang="ja-JP" dirty="0"/>
              <a:t>or</a:t>
            </a:r>
            <a:endParaRPr kumimoji="1" lang="ja-JP" altLang="en-US" dirty="0"/>
          </a:p>
        </p:txBody>
      </p:sp>
    </p:spTree>
    <p:extLst>
      <p:ext uri="{BB962C8B-B14F-4D97-AF65-F5344CB8AC3E}">
        <p14:creationId xmlns:p14="http://schemas.microsoft.com/office/powerpoint/2010/main" val="2821984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EAFC1-E489-7126-AA20-E8DFE7D9935E}"/>
              </a:ext>
            </a:extLst>
          </p:cNvPr>
          <p:cNvSpPr>
            <a:spLocks noGrp="1"/>
          </p:cNvSpPr>
          <p:nvPr>
            <p:ph type="title"/>
          </p:nvPr>
        </p:nvSpPr>
        <p:spPr/>
        <p:txBody>
          <a:bodyPr/>
          <a:lstStyle/>
          <a:p>
            <a:r>
              <a:rPr kumimoji="1" lang="ja-JP" altLang="en-US" b="1" u="sng" dirty="0">
                <a:solidFill>
                  <a:srgbClr val="FF0000"/>
                </a:solidFill>
              </a:rPr>
              <a:t>他社との違い</a:t>
            </a:r>
          </a:p>
        </p:txBody>
      </p:sp>
      <p:sp>
        <p:nvSpPr>
          <p:cNvPr id="3" name="コンテンツ プレースホルダー 2">
            <a:extLst>
              <a:ext uri="{FF2B5EF4-FFF2-40B4-BE49-F238E27FC236}">
                <a16:creationId xmlns:a16="http://schemas.microsoft.com/office/drawing/2014/main" id="{FFDB3FDC-6E4E-0A3A-CA1A-6CAB8189CF05}"/>
              </a:ext>
            </a:extLst>
          </p:cNvPr>
          <p:cNvSpPr>
            <a:spLocks noGrp="1"/>
          </p:cNvSpPr>
          <p:nvPr>
            <p:ph idx="1"/>
          </p:nvPr>
        </p:nvSpPr>
        <p:spPr>
          <a:xfrm>
            <a:off x="503548" y="1124745"/>
            <a:ext cx="8136904" cy="5040560"/>
          </a:xfrm>
        </p:spPr>
        <p:txBody>
          <a:bodyPr>
            <a:noAutofit/>
          </a:bodyPr>
          <a:lstStyle/>
          <a:p>
            <a:pPr marL="361950" indent="-361950">
              <a:lnSpc>
                <a:spcPct val="100000"/>
              </a:lnSpc>
              <a:spcBef>
                <a:spcPts val="600"/>
              </a:spcBef>
              <a:spcAft>
                <a:spcPts val="0"/>
              </a:spcAft>
              <a:buClrTx/>
              <a:buFont typeface="Wingdings" panose="05000000000000000000" pitchFamily="2" charset="2"/>
              <a:buChar char="u"/>
            </a:pPr>
            <a:r>
              <a:rPr kumimoji="1" lang="en-US" altLang="ja-JP" sz="2200" dirty="0">
                <a:solidFill>
                  <a:schemeClr val="tx1"/>
                </a:solidFill>
              </a:rPr>
              <a:t>M&amp;A</a:t>
            </a:r>
            <a:r>
              <a:rPr kumimoji="1" lang="ja-JP" altLang="en-US" sz="2200" dirty="0">
                <a:solidFill>
                  <a:schemeClr val="tx1"/>
                </a:solidFill>
              </a:rPr>
              <a:t>経験が豊富な弊社代表者が専任コンサルタントとなるため、大手</a:t>
            </a:r>
            <a:r>
              <a:rPr kumimoji="1" lang="en-US" altLang="ja-JP" sz="2200" dirty="0">
                <a:solidFill>
                  <a:schemeClr val="tx1"/>
                </a:solidFill>
              </a:rPr>
              <a:t>M&amp;A</a:t>
            </a:r>
            <a:r>
              <a:rPr kumimoji="1" lang="ja-JP" altLang="en-US" sz="2200" dirty="0">
                <a:solidFill>
                  <a:schemeClr val="tx1"/>
                </a:solidFill>
              </a:rPr>
              <a:t>会社のように経験が浅い担当者がつく恐れはありません。</a:t>
            </a:r>
            <a:endParaRPr kumimoji="1" lang="en-US" altLang="ja-JP" sz="2200" dirty="0">
              <a:solidFill>
                <a:schemeClr val="tx1"/>
              </a:solidFill>
            </a:endParaRPr>
          </a:p>
          <a:p>
            <a:pPr marL="361950" indent="-361950">
              <a:lnSpc>
                <a:spcPct val="100000"/>
              </a:lnSpc>
              <a:spcBef>
                <a:spcPts val="600"/>
              </a:spcBef>
              <a:spcAft>
                <a:spcPts val="0"/>
              </a:spcAft>
              <a:buClrTx/>
              <a:buFont typeface="Wingdings" panose="05000000000000000000" pitchFamily="2" charset="2"/>
              <a:buChar char="u"/>
            </a:pPr>
            <a:r>
              <a:rPr lang="en-US" altLang="ja-JP" sz="2200" dirty="0">
                <a:solidFill>
                  <a:schemeClr val="tx1"/>
                </a:solidFill>
              </a:rPr>
              <a:t>M&amp;A</a:t>
            </a:r>
            <a:r>
              <a:rPr lang="ja-JP" altLang="en-US" sz="2200" dirty="0">
                <a:solidFill>
                  <a:schemeClr val="tx1"/>
                </a:solidFill>
              </a:rPr>
              <a:t>コンサルタントであると同時に経営コンサルタントなので、会社の将来ビジョン立案、</a:t>
            </a:r>
            <a:r>
              <a:rPr lang="en-US" altLang="ja-JP" sz="2200" dirty="0">
                <a:solidFill>
                  <a:schemeClr val="tx1"/>
                </a:solidFill>
              </a:rPr>
              <a:t>M&amp;A</a:t>
            </a:r>
            <a:r>
              <a:rPr lang="ja-JP" altLang="en-US" sz="2200" dirty="0">
                <a:solidFill>
                  <a:schemeClr val="tx1"/>
                </a:solidFill>
              </a:rPr>
              <a:t>の戦略立案、相手先企業の経営分析やシナジー効果の分析などを行うことができます。</a:t>
            </a:r>
            <a:endParaRPr lang="en-US" altLang="ja-JP" sz="2200" dirty="0">
              <a:solidFill>
                <a:schemeClr val="tx1"/>
              </a:solidFill>
            </a:endParaRPr>
          </a:p>
          <a:p>
            <a:pPr marL="361950" indent="-361950">
              <a:lnSpc>
                <a:spcPct val="100000"/>
              </a:lnSpc>
              <a:spcBef>
                <a:spcPts val="600"/>
              </a:spcBef>
              <a:spcAft>
                <a:spcPts val="0"/>
              </a:spcAft>
              <a:buClrTx/>
              <a:buFont typeface="Wingdings" panose="05000000000000000000" pitchFamily="2" charset="2"/>
              <a:buChar char="u"/>
            </a:pPr>
            <a:r>
              <a:rPr lang="ja-JP" altLang="en-US" sz="2200" dirty="0">
                <a:solidFill>
                  <a:schemeClr val="tx1"/>
                </a:solidFill>
              </a:rPr>
              <a:t>売却価格を上げるための経営改善の支援も行います。</a:t>
            </a:r>
            <a:endParaRPr lang="en-US" altLang="ja-JP" sz="2200" dirty="0">
              <a:solidFill>
                <a:schemeClr val="tx1"/>
              </a:solidFill>
            </a:endParaRPr>
          </a:p>
          <a:p>
            <a:pPr marL="361950" indent="-361950">
              <a:lnSpc>
                <a:spcPct val="100000"/>
              </a:lnSpc>
              <a:spcBef>
                <a:spcPts val="600"/>
              </a:spcBef>
              <a:spcAft>
                <a:spcPts val="0"/>
              </a:spcAft>
              <a:buClrTx/>
              <a:buFont typeface="Wingdings" panose="05000000000000000000" pitchFamily="2" charset="2"/>
              <a:buChar char="u"/>
            </a:pPr>
            <a:r>
              <a:rPr lang="ja-JP" altLang="en-US" sz="2200" dirty="0">
                <a:solidFill>
                  <a:schemeClr val="tx1"/>
                </a:solidFill>
              </a:rPr>
              <a:t>Ｍ＆Ａだけでなく、資本提携の支援も行っています。</a:t>
            </a:r>
            <a:endParaRPr lang="en-US" altLang="ja-JP" sz="2200" dirty="0">
              <a:solidFill>
                <a:schemeClr val="tx1"/>
              </a:solidFill>
            </a:endParaRPr>
          </a:p>
          <a:p>
            <a:pPr marL="361950" indent="-361950">
              <a:lnSpc>
                <a:spcPct val="100000"/>
              </a:lnSpc>
              <a:spcBef>
                <a:spcPts val="600"/>
              </a:spcBef>
              <a:spcAft>
                <a:spcPts val="0"/>
              </a:spcAft>
              <a:buClrTx/>
              <a:buFont typeface="Wingdings" panose="05000000000000000000" pitchFamily="2" charset="2"/>
              <a:buChar char="u"/>
            </a:pPr>
            <a:r>
              <a:rPr lang="ja-JP" altLang="en-US" sz="2200" dirty="0">
                <a:solidFill>
                  <a:schemeClr val="tx1"/>
                </a:solidFill>
              </a:rPr>
              <a:t>買収後のシナジー効果創出に向けたＰＭＩやグループ経営のアドバイスを行います。</a:t>
            </a:r>
            <a:endParaRPr lang="en-US" altLang="ja-JP" sz="2200" dirty="0">
              <a:solidFill>
                <a:schemeClr val="tx1"/>
              </a:solidFill>
            </a:endParaRPr>
          </a:p>
          <a:p>
            <a:pPr marL="361950" indent="-361950">
              <a:lnSpc>
                <a:spcPct val="100000"/>
              </a:lnSpc>
              <a:spcBef>
                <a:spcPts val="600"/>
              </a:spcBef>
              <a:spcAft>
                <a:spcPts val="0"/>
              </a:spcAft>
              <a:buClrTx/>
              <a:buFont typeface="Wingdings" panose="05000000000000000000" pitchFamily="2" charset="2"/>
              <a:buChar char="u"/>
            </a:pPr>
            <a:r>
              <a:rPr lang="ja-JP" altLang="en-US" sz="2200" dirty="0">
                <a:solidFill>
                  <a:schemeClr val="tx1"/>
                </a:solidFill>
              </a:rPr>
              <a:t>弊社は固定費が小さいだけでなく、経営コンサルタントとしての安定収益基盤を持っているため、</a:t>
            </a:r>
            <a:r>
              <a:rPr lang="en-US" altLang="ja-JP" sz="2200" dirty="0">
                <a:solidFill>
                  <a:schemeClr val="tx1"/>
                </a:solidFill>
              </a:rPr>
              <a:t>M&amp;A</a:t>
            </a:r>
            <a:r>
              <a:rPr lang="ja-JP" altLang="en-US" sz="2200" dirty="0">
                <a:solidFill>
                  <a:schemeClr val="tx1"/>
                </a:solidFill>
              </a:rPr>
              <a:t>案件ではリーズナブルな料金でサービス提供を行うことができます。</a:t>
            </a:r>
            <a:endParaRPr lang="en-US" altLang="ja-JP" sz="2200" dirty="0">
              <a:solidFill>
                <a:schemeClr val="tx1"/>
              </a:solidFill>
            </a:endParaRPr>
          </a:p>
          <a:p>
            <a:pPr marL="361950" indent="-361950">
              <a:lnSpc>
                <a:spcPct val="100000"/>
              </a:lnSpc>
              <a:spcBef>
                <a:spcPts val="600"/>
              </a:spcBef>
              <a:spcAft>
                <a:spcPts val="0"/>
              </a:spcAft>
              <a:buClrTx/>
              <a:buFont typeface="Wingdings" panose="05000000000000000000" pitchFamily="2" charset="2"/>
              <a:buChar char="u"/>
            </a:pPr>
            <a:r>
              <a:rPr lang="ja-JP" altLang="en-US" sz="2200" dirty="0">
                <a:solidFill>
                  <a:schemeClr val="tx1"/>
                </a:solidFill>
              </a:rPr>
              <a:t>依頼主の利益最大化を使命としているので、成功報酬には拘らず、不利な案件であれば取引中止の提言も行います。</a:t>
            </a:r>
            <a:endParaRPr kumimoji="1" lang="ja-JP" altLang="en-US" sz="2200" dirty="0">
              <a:solidFill>
                <a:schemeClr val="tx1"/>
              </a:solidFill>
            </a:endParaRPr>
          </a:p>
        </p:txBody>
      </p:sp>
      <p:sp>
        <p:nvSpPr>
          <p:cNvPr id="4" name="スライド番号プレースホルダー 3">
            <a:extLst>
              <a:ext uri="{FF2B5EF4-FFF2-40B4-BE49-F238E27FC236}">
                <a16:creationId xmlns:a16="http://schemas.microsoft.com/office/drawing/2014/main" id="{BE8F8063-1FAA-601E-154A-86463CA1925E}"/>
              </a:ext>
            </a:extLst>
          </p:cNvPr>
          <p:cNvSpPr>
            <a:spLocks noGrp="1"/>
          </p:cNvSpPr>
          <p:nvPr>
            <p:ph type="sldNum" sz="quarter" idx="12"/>
          </p:nvPr>
        </p:nvSpPr>
        <p:spPr/>
        <p:txBody>
          <a:bodyPr/>
          <a:lstStyle/>
          <a:p>
            <a:fld id="{6F8E6966-F97B-461E-B3B6-5212917A00F6}" type="slidenum">
              <a:rPr lang="ja-JP" altLang="en-US" smtClean="0"/>
              <a:pPr/>
              <a:t>14</a:t>
            </a:fld>
            <a:endParaRPr lang="ja-JP" altLang="en-US" dirty="0"/>
          </a:p>
        </p:txBody>
      </p:sp>
    </p:spTree>
    <p:extLst>
      <p:ext uri="{BB962C8B-B14F-4D97-AF65-F5344CB8AC3E}">
        <p14:creationId xmlns:p14="http://schemas.microsoft.com/office/powerpoint/2010/main" val="862395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441293" y="1181359"/>
            <a:ext cx="7173824" cy="852726"/>
          </a:xfrm>
        </p:spPr>
        <p:txBody>
          <a:bodyPr anchor="t">
            <a:normAutofit fontScale="90000"/>
          </a:bodyPr>
          <a:lstStyle/>
          <a:p>
            <a:pPr marR="0" lvl="0" algn="l" defTabSz="914400" rtl="0" eaLnBrk="1" fontAlgn="auto" latinLnBrk="0" hangingPunct="1">
              <a:lnSpc>
                <a:spcPct val="100000"/>
              </a:lnSpc>
              <a:spcBef>
                <a:spcPts val="200"/>
              </a:spcBef>
              <a:spcAft>
                <a:spcPts val="0"/>
              </a:spcAft>
              <a:buClrTx/>
              <a:buSzPct val="100000"/>
              <a:tabLst/>
              <a:defRPr/>
            </a:pPr>
            <a:r>
              <a:rPr lang="ja-JP" altLang="en-US" sz="2000" b="0" dirty="0">
                <a:solidFill>
                  <a:schemeClr val="tx1"/>
                </a:solidFill>
                <a:effectLst/>
              </a:rPr>
              <a:t>株式会社セントエイブル経営　代表取締役　ＭＢＡ</a:t>
            </a:r>
            <a:br>
              <a:rPr lang="en-US" altLang="ja-JP" sz="2000" b="0" dirty="0">
                <a:solidFill>
                  <a:schemeClr val="tx1"/>
                </a:solidFill>
                <a:effectLst/>
              </a:rPr>
            </a:br>
            <a:r>
              <a:rPr lang="ja-JP" altLang="en-US" sz="2400" b="1" dirty="0">
                <a:solidFill>
                  <a:schemeClr val="tx1"/>
                </a:solidFill>
                <a:effectLst/>
              </a:rPr>
              <a:t>大塚 直義</a:t>
            </a:r>
            <a:r>
              <a:rPr lang="ja-JP" altLang="en-US" sz="2400" b="0" dirty="0">
                <a:solidFill>
                  <a:schemeClr val="tx1"/>
                </a:solidFill>
                <a:effectLst/>
              </a:rPr>
              <a:t>　</a:t>
            </a:r>
            <a:r>
              <a:rPr kumimoji="1"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経営コンサルタント</a:t>
            </a:r>
            <a:r>
              <a:rPr kumimoji="1"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/M&amp;A</a:t>
            </a:r>
            <a:r>
              <a:rPr kumimoji="1"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コンサルタント</a:t>
            </a:r>
            <a:b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endParaRPr lang="ja-JP" altLang="en-US" sz="1400" dirty="0">
              <a:solidFill>
                <a:schemeClr val="tx1"/>
              </a:solidFill>
              <a:effectLst/>
            </a:endParaRPr>
          </a:p>
        </p:txBody>
      </p:sp>
      <p:sp>
        <p:nvSpPr>
          <p:cNvPr id="7" name="タイトル 1"/>
          <p:cNvSpPr txBox="1">
            <a:spLocks/>
          </p:cNvSpPr>
          <p:nvPr/>
        </p:nvSpPr>
        <p:spPr>
          <a:xfrm>
            <a:off x="441293" y="386121"/>
            <a:ext cx="7488832" cy="748844"/>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dirty="0">
                <a:solidFill>
                  <a:schemeClr val="tx1"/>
                </a:solidFill>
                <a:latin typeface="+mn-ea"/>
                <a:ea typeface="+mn-ea"/>
                <a:cs typeface="Meiryo UI" panose="020B0604030504040204" pitchFamily="50" charset="-128"/>
              </a:rPr>
              <a:t>代表者プロフィール</a:t>
            </a:r>
          </a:p>
        </p:txBody>
      </p:sp>
      <p:sp>
        <p:nvSpPr>
          <p:cNvPr id="4" name="スライド番号プレースホルダー 3"/>
          <p:cNvSpPr>
            <a:spLocks noGrp="1"/>
          </p:cNvSpPr>
          <p:nvPr>
            <p:ph type="sldNum" sz="quarter" idx="12"/>
          </p:nvPr>
        </p:nvSpPr>
        <p:spPr/>
        <p:txBody>
          <a:bodyPr/>
          <a:lstStyle/>
          <a:p>
            <a:fld id="{823B616A-A173-44BC-86D8-7932A54C755D}" type="slidenum">
              <a:rPr lang="en-US" altLang="ja-JP" smtClean="0">
                <a:solidFill>
                  <a:schemeClr val="bg1"/>
                </a:solidFill>
              </a:rPr>
              <a:pPr/>
              <a:t>15</a:t>
            </a:fld>
            <a:endParaRPr lang="en-US" altLang="ja-JP" dirty="0">
              <a:solidFill>
                <a:schemeClr val="bg1"/>
              </a:solidFill>
            </a:endParaRPr>
          </a:p>
        </p:txBody>
      </p:sp>
      <p:pic>
        <p:nvPicPr>
          <p:cNvPr id="6" name="図 5" descr="写真３"/>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7954163" y="1179814"/>
            <a:ext cx="957560" cy="1001886"/>
          </a:xfrm>
          <a:prstGeom prst="rect">
            <a:avLst/>
          </a:prstGeom>
          <a:solidFill>
            <a:schemeClr val="bg1"/>
          </a:solidFill>
          <a:ln>
            <a:noFill/>
          </a:ln>
        </p:spPr>
      </p:pic>
      <p:sp>
        <p:nvSpPr>
          <p:cNvPr id="5" name="コンテンツ プレースホルダー 4">
            <a:extLst>
              <a:ext uri="{FF2B5EF4-FFF2-40B4-BE49-F238E27FC236}">
                <a16:creationId xmlns:a16="http://schemas.microsoft.com/office/drawing/2014/main" id="{20E42636-6AD5-298A-D159-C610ED4B345B}"/>
              </a:ext>
            </a:extLst>
          </p:cNvPr>
          <p:cNvSpPr>
            <a:spLocks noGrp="1"/>
          </p:cNvSpPr>
          <p:nvPr>
            <p:ph idx="1"/>
          </p:nvPr>
        </p:nvSpPr>
        <p:spPr>
          <a:xfrm>
            <a:off x="277902" y="1920593"/>
            <a:ext cx="8588195" cy="4391578"/>
          </a:xfrm>
        </p:spPr>
        <p:txBody>
          <a:bodyPr>
            <a:normAutofit fontScale="25000" lnSpcReduction="20000"/>
          </a:bodyPr>
          <a:lstStyle/>
          <a:p>
            <a:pPr>
              <a:lnSpc>
                <a:spcPct val="120000"/>
              </a:lnSpc>
              <a:spcBef>
                <a:spcPts val="600"/>
              </a:spcBef>
              <a:spcAft>
                <a:spcPts val="0"/>
              </a:spcAft>
            </a:pPr>
            <a:r>
              <a:rPr lang="ja-JP" altLang="en-US" sz="7200" dirty="0">
                <a:solidFill>
                  <a:schemeClr val="tx1"/>
                </a:solidFill>
                <a:latin typeface="+mn-ea"/>
              </a:rPr>
              <a:t>東京大学 経済学部 卒業。</a:t>
            </a:r>
            <a:r>
              <a:rPr lang="en-US" altLang="ja-JP" sz="7200" dirty="0">
                <a:solidFill>
                  <a:schemeClr val="tx1"/>
                </a:solidFill>
                <a:latin typeface="+mn-ea"/>
              </a:rPr>
              <a:t>MBA</a:t>
            </a:r>
            <a:r>
              <a:rPr lang="ja-JP" altLang="en-US" sz="7200" dirty="0">
                <a:solidFill>
                  <a:schemeClr val="tx1"/>
                </a:solidFill>
                <a:latin typeface="+mn-ea"/>
              </a:rPr>
              <a:t>（ニューヨーク大学、ファイナンス専攻）</a:t>
            </a:r>
            <a:endParaRPr lang="en-US" altLang="ja-JP" sz="7200" dirty="0">
              <a:solidFill>
                <a:schemeClr val="tx1"/>
              </a:solidFill>
              <a:latin typeface="+mn-ea"/>
            </a:endParaRPr>
          </a:p>
          <a:p>
            <a:pPr>
              <a:lnSpc>
                <a:spcPct val="120000"/>
              </a:lnSpc>
              <a:spcBef>
                <a:spcPts val="600"/>
              </a:spcBef>
              <a:spcAft>
                <a:spcPts val="0"/>
              </a:spcAft>
            </a:pPr>
            <a:r>
              <a:rPr lang="en-US" altLang="ja-JP" sz="7200" dirty="0">
                <a:solidFill>
                  <a:schemeClr val="tx1"/>
                </a:solidFill>
                <a:latin typeface="+mn-ea"/>
              </a:rPr>
              <a:t>2013</a:t>
            </a:r>
            <a:r>
              <a:rPr lang="ja-JP" altLang="en-US" sz="7200" dirty="0">
                <a:solidFill>
                  <a:schemeClr val="tx1"/>
                </a:solidFill>
                <a:latin typeface="+mn-ea"/>
              </a:rPr>
              <a:t>年、経営コンサルタント</a:t>
            </a:r>
            <a:r>
              <a:rPr lang="en-US" altLang="ja-JP" sz="7200" dirty="0">
                <a:solidFill>
                  <a:schemeClr val="tx1"/>
                </a:solidFill>
                <a:latin typeface="+mn-ea"/>
              </a:rPr>
              <a:t>/M&amp;A</a:t>
            </a:r>
            <a:r>
              <a:rPr lang="ja-JP" altLang="en-US" sz="7200" dirty="0">
                <a:solidFill>
                  <a:schemeClr val="tx1"/>
                </a:solidFill>
                <a:latin typeface="+mn-ea"/>
              </a:rPr>
              <a:t>コンサルタントとして独立。後継社長を「経営のプロ」に変えるコンサルティングで経営力強化・経営改善を行い、売上利益の増大を実現するとともに、</a:t>
            </a:r>
            <a:r>
              <a:rPr lang="en-US" altLang="ja-JP" sz="7200" dirty="0">
                <a:solidFill>
                  <a:schemeClr val="tx1"/>
                </a:solidFill>
                <a:latin typeface="+mn-ea"/>
              </a:rPr>
              <a:t>M&amp;A</a:t>
            </a:r>
            <a:r>
              <a:rPr lang="ja-JP" altLang="en-US" sz="7200" dirty="0">
                <a:solidFill>
                  <a:schemeClr val="tx1"/>
                </a:solidFill>
                <a:latin typeface="+mn-ea"/>
              </a:rPr>
              <a:t>による企業力強化、第三者事業承継等の活動を行っている。</a:t>
            </a:r>
            <a:endParaRPr lang="en-US" altLang="ja-JP" sz="7200" dirty="0">
              <a:solidFill>
                <a:schemeClr val="tx1"/>
              </a:solidFill>
              <a:latin typeface="+mn-ea"/>
            </a:endParaRPr>
          </a:p>
          <a:p>
            <a:pPr>
              <a:lnSpc>
                <a:spcPct val="120000"/>
              </a:lnSpc>
              <a:spcBef>
                <a:spcPts val="600"/>
              </a:spcBef>
              <a:spcAft>
                <a:spcPts val="0"/>
              </a:spcAft>
            </a:pPr>
            <a:r>
              <a:rPr lang="ja-JP" altLang="en-US" sz="7200" dirty="0">
                <a:solidFill>
                  <a:schemeClr val="tx1"/>
                </a:solidFill>
                <a:latin typeface="+mn-ea"/>
              </a:rPr>
              <a:t>東芝の総合企画部、海外事業推進部、東芝ヨーロッパ社等の部門で、経営企画、新規事業開発、Ｍ＆Ａ・資本提携等の業務を２０年経験。ニューヨーク大学ビジネススクールに社費留学し、ファイナンスを専攻、</a:t>
            </a:r>
            <a:r>
              <a:rPr lang="en-US" altLang="ja-JP" sz="7200" dirty="0">
                <a:solidFill>
                  <a:schemeClr val="tx1"/>
                </a:solidFill>
                <a:latin typeface="+mn-ea"/>
              </a:rPr>
              <a:t>M&amp;A</a:t>
            </a:r>
            <a:r>
              <a:rPr lang="ja-JP" altLang="en-US" sz="7200" dirty="0">
                <a:solidFill>
                  <a:schemeClr val="tx1"/>
                </a:solidFill>
                <a:latin typeface="+mn-ea"/>
              </a:rPr>
              <a:t>や企業価値評価等を学び、帰国後、東芝の総合企画部</a:t>
            </a:r>
            <a:r>
              <a:rPr lang="en-US" altLang="ja-JP" sz="7200" dirty="0">
                <a:solidFill>
                  <a:schemeClr val="tx1"/>
                </a:solidFill>
                <a:latin typeface="+mn-ea"/>
              </a:rPr>
              <a:t>M&amp;A</a:t>
            </a:r>
            <a:r>
              <a:rPr lang="ja-JP" altLang="en-US" sz="7200" dirty="0">
                <a:solidFill>
                  <a:schemeClr val="tx1"/>
                </a:solidFill>
                <a:latin typeface="+mn-ea"/>
              </a:rPr>
              <a:t>チームの課長として多くの</a:t>
            </a:r>
            <a:r>
              <a:rPr lang="en-US" altLang="ja-JP" sz="7200" dirty="0">
                <a:solidFill>
                  <a:schemeClr val="tx1"/>
                </a:solidFill>
                <a:latin typeface="+mn-ea"/>
              </a:rPr>
              <a:t>M&amp;A</a:t>
            </a:r>
            <a:r>
              <a:rPr lang="ja-JP" altLang="en-US" sz="7200" dirty="0">
                <a:solidFill>
                  <a:schemeClr val="tx1"/>
                </a:solidFill>
                <a:latin typeface="+mn-ea"/>
              </a:rPr>
              <a:t>・資本提携案件を遂行した。</a:t>
            </a:r>
            <a:endParaRPr lang="en-US" altLang="ja-JP" sz="7200" dirty="0">
              <a:solidFill>
                <a:schemeClr val="tx1"/>
              </a:solidFill>
              <a:latin typeface="+mn-ea"/>
            </a:endParaRPr>
          </a:p>
          <a:p>
            <a:pPr>
              <a:lnSpc>
                <a:spcPct val="120000"/>
              </a:lnSpc>
              <a:spcBef>
                <a:spcPts val="600"/>
              </a:spcBef>
              <a:spcAft>
                <a:spcPts val="0"/>
              </a:spcAft>
            </a:pPr>
            <a:r>
              <a:rPr lang="ja-JP" altLang="en-US" sz="7200" dirty="0">
                <a:solidFill>
                  <a:schemeClr val="tx1"/>
                </a:solidFill>
                <a:latin typeface="+mn-ea"/>
              </a:rPr>
              <a:t>その後、</a:t>
            </a:r>
            <a:r>
              <a:rPr lang="en-US" altLang="ja-JP" sz="7200" dirty="0">
                <a:solidFill>
                  <a:schemeClr val="tx1"/>
                </a:solidFill>
                <a:latin typeface="+mn-ea"/>
              </a:rPr>
              <a:t>IT</a:t>
            </a:r>
            <a:r>
              <a:rPr lang="ja-JP" altLang="en-US" sz="7200" dirty="0">
                <a:solidFill>
                  <a:schemeClr val="tx1"/>
                </a:solidFill>
                <a:latin typeface="+mn-ea"/>
              </a:rPr>
              <a:t>企業等</a:t>
            </a:r>
            <a:r>
              <a:rPr lang="en-US" altLang="ja-JP" sz="7200" dirty="0">
                <a:solidFill>
                  <a:schemeClr val="tx1"/>
                </a:solidFill>
                <a:latin typeface="+mn-ea"/>
              </a:rPr>
              <a:t>4</a:t>
            </a:r>
            <a:r>
              <a:rPr lang="ja-JP" altLang="en-US" sz="7200" dirty="0">
                <a:solidFill>
                  <a:schemeClr val="tx1"/>
                </a:solidFill>
                <a:latin typeface="+mn-ea"/>
              </a:rPr>
              <a:t>社で執行役員 経営管理本部長など経営幹部として経営管理や</a:t>
            </a:r>
            <a:r>
              <a:rPr lang="en-US" altLang="ja-JP" sz="7200" dirty="0">
                <a:solidFill>
                  <a:schemeClr val="tx1"/>
                </a:solidFill>
                <a:latin typeface="+mn-ea"/>
              </a:rPr>
              <a:t>M&amp;A</a:t>
            </a:r>
            <a:r>
              <a:rPr lang="ja-JP" altLang="en-US" sz="7200" dirty="0">
                <a:solidFill>
                  <a:schemeClr val="tx1"/>
                </a:solidFill>
                <a:latin typeface="+mn-ea"/>
              </a:rPr>
              <a:t>・資本提携の業務を指揮、会社の成長に貢献してきた。</a:t>
            </a:r>
            <a:endParaRPr lang="en-US" altLang="ja-JP" sz="7200" dirty="0">
              <a:solidFill>
                <a:schemeClr val="tx1"/>
              </a:solidFill>
              <a:latin typeface="+mn-ea"/>
            </a:endParaRPr>
          </a:p>
          <a:p>
            <a:pPr>
              <a:lnSpc>
                <a:spcPct val="120000"/>
              </a:lnSpc>
              <a:spcBef>
                <a:spcPts val="600"/>
              </a:spcBef>
              <a:spcAft>
                <a:spcPts val="0"/>
              </a:spcAft>
            </a:pPr>
            <a:r>
              <a:rPr lang="ja-JP" altLang="en-US" sz="7200" dirty="0">
                <a:solidFill>
                  <a:schemeClr val="tx1"/>
                </a:solidFill>
                <a:latin typeface="+mn-ea"/>
              </a:rPr>
              <a:t>こうした経験から、コンサルティング活動を通して顧客企業の業績向上・持続的成長を実現させるとともに、顧客企業の利益最大化のための</a:t>
            </a:r>
            <a:r>
              <a:rPr lang="en-US" altLang="ja-JP" sz="7200" dirty="0">
                <a:solidFill>
                  <a:schemeClr val="tx1"/>
                </a:solidFill>
                <a:latin typeface="+mn-ea"/>
              </a:rPr>
              <a:t>M</a:t>
            </a:r>
            <a:r>
              <a:rPr lang="ja-JP" altLang="en-US" sz="7200" dirty="0">
                <a:solidFill>
                  <a:schemeClr val="tx1"/>
                </a:solidFill>
                <a:latin typeface="+mn-ea"/>
              </a:rPr>
              <a:t>＆</a:t>
            </a:r>
            <a:r>
              <a:rPr lang="en-US" altLang="ja-JP" sz="7200" dirty="0">
                <a:solidFill>
                  <a:schemeClr val="tx1"/>
                </a:solidFill>
                <a:latin typeface="+mn-ea"/>
              </a:rPr>
              <a:t>A</a:t>
            </a:r>
            <a:r>
              <a:rPr lang="ja-JP" altLang="en-US" sz="7200" dirty="0">
                <a:solidFill>
                  <a:schemeClr val="tx1"/>
                </a:solidFill>
                <a:latin typeface="+mn-ea"/>
              </a:rPr>
              <a:t>支援活動を展開している。</a:t>
            </a:r>
            <a:endParaRPr lang="en-US" altLang="ja-JP" sz="7200" dirty="0">
              <a:solidFill>
                <a:schemeClr val="tx1"/>
              </a:solidFill>
              <a:latin typeface="+mn-ea"/>
            </a:endParaRPr>
          </a:p>
          <a:p>
            <a:pPr>
              <a:lnSpc>
                <a:spcPct val="120000"/>
              </a:lnSpc>
              <a:spcBef>
                <a:spcPts val="600"/>
              </a:spcBef>
              <a:spcAft>
                <a:spcPts val="0"/>
              </a:spcAft>
            </a:pPr>
            <a:r>
              <a:rPr lang="ja-JP" altLang="en-US" sz="6400" dirty="0">
                <a:solidFill>
                  <a:schemeClr val="tx1"/>
                </a:solidFill>
                <a:latin typeface="+mn-ea"/>
              </a:rPr>
              <a:t>著書：</a:t>
            </a:r>
            <a:r>
              <a:rPr lang="en-US" altLang="ja-JP" sz="6400" dirty="0">
                <a:solidFill>
                  <a:schemeClr val="tx1"/>
                </a:solidFill>
                <a:latin typeface="+mn-ea"/>
              </a:rPr>
              <a:t>『</a:t>
            </a:r>
            <a:r>
              <a:rPr lang="ja-JP" altLang="en-US" sz="6400" dirty="0">
                <a:solidFill>
                  <a:schemeClr val="tx1"/>
                </a:solidFill>
                <a:latin typeface="+mn-ea"/>
              </a:rPr>
              <a:t>売上予算必達のマネジメント</a:t>
            </a:r>
            <a:r>
              <a:rPr lang="en-US" altLang="ja-JP" sz="6400" dirty="0">
                <a:solidFill>
                  <a:schemeClr val="tx1"/>
                </a:solidFill>
                <a:latin typeface="+mn-ea"/>
              </a:rPr>
              <a:t>』</a:t>
            </a:r>
            <a:r>
              <a:rPr lang="ja-JP" altLang="en-US" sz="6400" dirty="0">
                <a:solidFill>
                  <a:schemeClr val="tx1"/>
                </a:solidFill>
                <a:latin typeface="+mn-ea"/>
              </a:rPr>
              <a:t>（セルバ出版）、</a:t>
            </a:r>
            <a:r>
              <a:rPr lang="en-US" altLang="ja-JP" sz="6400" dirty="0">
                <a:solidFill>
                  <a:schemeClr val="tx1"/>
                </a:solidFill>
                <a:latin typeface="+mn-ea"/>
              </a:rPr>
              <a:t>『</a:t>
            </a:r>
            <a:r>
              <a:rPr lang="ja-JP" altLang="en-US" sz="6400" dirty="0">
                <a:solidFill>
                  <a:schemeClr val="tx1"/>
                </a:solidFill>
                <a:latin typeface="+mn-ea"/>
              </a:rPr>
              <a:t>会計財務・ビジネス数字講座</a:t>
            </a:r>
            <a:r>
              <a:rPr lang="en-US" altLang="ja-JP" sz="6400" dirty="0">
                <a:solidFill>
                  <a:schemeClr val="tx1"/>
                </a:solidFill>
                <a:latin typeface="+mn-ea"/>
              </a:rPr>
              <a:t>』</a:t>
            </a:r>
            <a:r>
              <a:rPr lang="ja-JP" altLang="en-US" sz="6400" dirty="0">
                <a:solidFill>
                  <a:schemeClr val="tx1"/>
                </a:solidFill>
                <a:latin typeface="+mn-ea"/>
              </a:rPr>
              <a:t>（</a:t>
            </a:r>
            <a:r>
              <a:rPr lang="en-US" altLang="ja-JP" sz="6400" dirty="0">
                <a:solidFill>
                  <a:schemeClr val="tx1"/>
                </a:solidFill>
                <a:latin typeface="+mn-ea"/>
              </a:rPr>
              <a:t>PHP</a:t>
            </a:r>
            <a:r>
              <a:rPr lang="ja-JP" altLang="en-US" sz="6400" dirty="0">
                <a:solidFill>
                  <a:schemeClr val="tx1"/>
                </a:solidFill>
                <a:latin typeface="+mn-ea"/>
              </a:rPr>
              <a:t>研究所）</a:t>
            </a:r>
            <a:endParaRPr lang="en-US" altLang="ja-JP" sz="6400" dirty="0"/>
          </a:p>
          <a:p>
            <a:r>
              <a:rPr lang="en-US" altLang="ja-JP" dirty="0"/>
              <a:t>						</a:t>
            </a:r>
          </a:p>
          <a:p>
            <a:r>
              <a:rPr lang="en-US" altLang="ja-JP" dirty="0"/>
              <a:t>						</a:t>
            </a:r>
          </a:p>
          <a:p>
            <a:r>
              <a:rPr lang="en-US" altLang="ja-JP" dirty="0"/>
              <a:t>						</a:t>
            </a:r>
          </a:p>
          <a:p>
            <a:r>
              <a:rPr lang="en-US" altLang="ja-JP" dirty="0"/>
              <a:t>						</a:t>
            </a:r>
          </a:p>
          <a:p>
            <a:r>
              <a:rPr lang="en-US" altLang="ja-JP" dirty="0"/>
              <a:t>						</a:t>
            </a:r>
          </a:p>
          <a:p>
            <a:r>
              <a:rPr lang="en-US" altLang="ja-JP" dirty="0"/>
              <a:t>						</a:t>
            </a:r>
          </a:p>
          <a:p>
            <a:r>
              <a:rPr lang="en-US" altLang="ja-JP" dirty="0"/>
              <a:t>						</a:t>
            </a:r>
          </a:p>
          <a:p>
            <a:r>
              <a:rPr lang="en-US" altLang="ja-JP" dirty="0"/>
              <a:t>						</a:t>
            </a:r>
          </a:p>
          <a:p>
            <a:endParaRPr lang="ja-JP" altLang="en-US" dirty="0"/>
          </a:p>
        </p:txBody>
      </p:sp>
    </p:spTree>
    <p:extLst>
      <p:ext uri="{BB962C8B-B14F-4D97-AF65-F5344CB8AC3E}">
        <p14:creationId xmlns:p14="http://schemas.microsoft.com/office/powerpoint/2010/main" val="3112515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B353614-FA97-466C-B84D-0BED030CF52C}"/>
              </a:ext>
            </a:extLst>
          </p:cNvPr>
          <p:cNvSpPr/>
          <p:nvPr/>
        </p:nvSpPr>
        <p:spPr>
          <a:xfrm>
            <a:off x="920530" y="2708920"/>
            <a:ext cx="7755925" cy="353895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marR="0" lvl="0" algn="l" defTabSz="914400" rtl="0" eaLnBrk="1" fontAlgn="auto" latinLnBrk="0" hangingPunct="1">
              <a:spcBef>
                <a:spcPts val="0"/>
              </a:spcBef>
              <a:spcAft>
                <a:spcPts val="0"/>
              </a:spcAft>
              <a:buClrTx/>
              <a:buSzTx/>
              <a:buFontTx/>
              <a:buNone/>
              <a:tabLst/>
              <a:defRPr/>
            </a:pP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株式会社セントエイブル経営　代表取締役　</a:t>
            </a:r>
            <a:br>
              <a:rPr kumimoji="1" lang="en-US" altLang="ja-JP"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b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大塚 直義</a:t>
            </a: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r>
              <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MBA</a:t>
            </a: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endPar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ja-JP" altLang="en-US" sz="2500" b="1" spc="-50" dirty="0">
                <a:solidFill>
                  <a:srgbClr val="000000"/>
                </a:solidFill>
                <a:latin typeface="Calibri Light" panose="020F0302020204030204"/>
                <a:ea typeface="ＭＳ Ｐゴシック" panose="020B0600070205080204" pitchFamily="50" charset="-128"/>
              </a:rPr>
              <a:t>経営コンサルタント</a:t>
            </a:r>
            <a:r>
              <a:rPr lang="en-US" altLang="ja-JP" sz="2500" b="1" spc="-50" dirty="0">
                <a:solidFill>
                  <a:srgbClr val="000000"/>
                </a:solidFill>
                <a:latin typeface="Calibri Light" panose="020F0302020204030204"/>
                <a:ea typeface="ＭＳ Ｐゴシック" panose="020B0600070205080204" pitchFamily="50" charset="-128"/>
              </a:rPr>
              <a:t>/</a:t>
            </a:r>
            <a:r>
              <a:rPr lang="ja-JP" altLang="en-US" sz="2500" b="1" spc="-50" dirty="0">
                <a:solidFill>
                  <a:srgbClr val="000000"/>
                </a:solidFill>
                <a:latin typeface="Calibri Light" panose="020F0302020204030204"/>
                <a:ea typeface="ＭＳ Ｐゴシック" panose="020B0600070205080204" pitchFamily="50" charset="-128"/>
              </a:rPr>
              <a:t>Ｍ＆Ａコンサルタント</a:t>
            </a:r>
            <a:br>
              <a:rPr kumimoji="1" lang="ja-JP" altLang="en-US" sz="25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M</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ail: </a:t>
            </a:r>
            <a:r>
              <a:rPr lang="en-US" altLang="ja-JP" sz="2400" b="1" dirty="0">
                <a:solidFill>
                  <a:srgbClr val="000000"/>
                </a:solidFill>
                <a:latin typeface="+mj-lt"/>
                <a:ea typeface="ＭＳ Ｐゴシック" panose="020B0600070205080204" pitchFamily="50" charset="-128"/>
                <a:cs typeface="Calibri" panose="020F0502020204030204" pitchFamily="34" charset="0"/>
              </a:rPr>
              <a:t>otsuka@centable.jp</a:t>
            </a:r>
            <a:r>
              <a:rPr kumimoji="1" lang="en-US" altLang="ja-JP" sz="2400" b="0" i="0" u="none" strike="noStrike" kern="1200" cap="none" spc="0" normalizeH="0" baseline="0" noProof="0" dirty="0">
                <a:ln>
                  <a:noFill/>
                </a:ln>
                <a:solidFill>
                  <a:srgbClr val="000000"/>
                </a:solidFill>
                <a:effectLst/>
                <a:uLnTx/>
                <a:uFillTx/>
                <a:latin typeface="+mj-lt"/>
                <a:ea typeface="ＭＳ Ｐゴシック" panose="020B0600070205080204" pitchFamily="50" charset="-128"/>
                <a:cs typeface="Calibri" panose="020F0502020204030204" pitchFamily="34" charset="0"/>
              </a:rPr>
              <a:t>       </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Tel</a:t>
            </a: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090-6472-0559</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ホームページ：</a:t>
            </a:r>
            <a:r>
              <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hlinkClick r:id="rId2">
                  <a:extLst>
                    <a:ext uri="{A12FA001-AC4F-418D-AE19-62706E023703}">
                      <ahyp:hlinkClr xmlns:ahyp="http://schemas.microsoft.com/office/drawing/2018/hyperlinkcolor" val="tx"/>
                    </a:ext>
                  </a:extLst>
                </a:hlinkClick>
              </a:rPr>
              <a:t>https://centable.jp</a:t>
            </a:r>
            <a:endPar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en-US" altLang="ja-JP" sz="2400" dirty="0">
                <a:solidFill>
                  <a:srgbClr val="000000"/>
                </a:solidFill>
                <a:latin typeface="ＭＳ Ｐゴシック" panose="020B0600070205080204" pitchFamily="50" charset="-128"/>
                <a:ea typeface="ＭＳ Ｐゴシック" panose="020B0600070205080204" pitchFamily="50" charset="-128"/>
              </a:rPr>
              <a:t>M&amp;A</a:t>
            </a:r>
            <a:r>
              <a:rPr lang="ja-JP" altLang="en-US" sz="2400" dirty="0">
                <a:solidFill>
                  <a:srgbClr val="000000"/>
                </a:solidFill>
                <a:latin typeface="ＭＳ Ｐゴシック" panose="020B0600070205080204" pitchFamily="50" charset="-128"/>
                <a:ea typeface="ＭＳ Ｐゴシック" panose="020B0600070205080204" pitchFamily="50" charset="-128"/>
              </a:rPr>
              <a:t>の</a:t>
            </a:r>
            <a:r>
              <a:rPr lang="en-US" altLang="ja-JP" sz="2400" dirty="0">
                <a:solidFill>
                  <a:srgbClr val="000000"/>
                </a:solidFill>
                <a:latin typeface="ＭＳ Ｐゴシック" panose="020B0600070205080204" pitchFamily="50" charset="-128"/>
                <a:ea typeface="ＭＳ Ｐゴシック" panose="020B0600070205080204" pitchFamily="50" charset="-128"/>
              </a:rPr>
              <a:t>LP</a:t>
            </a:r>
            <a:r>
              <a:rPr lang="ja-JP" altLang="en-US" sz="2400" dirty="0">
                <a:solidFill>
                  <a:srgbClr val="000000"/>
                </a:solidFill>
                <a:latin typeface="ＭＳ Ｐゴシック" panose="020B0600070205080204" pitchFamily="50" charset="-128"/>
                <a:ea typeface="ＭＳ Ｐゴシック" panose="020B0600070205080204" pitchFamily="50" charset="-128"/>
              </a:rPr>
              <a:t>：</a:t>
            </a:r>
            <a:endParaRPr lang="en-US" altLang="ja-JP" sz="2400" dirty="0">
              <a:solidFill>
                <a:srgbClr val="000000"/>
              </a:solidFill>
              <a:latin typeface="ＭＳ Ｐゴシック" panose="020B0600070205080204" pitchFamily="50" charset="-128"/>
              <a:ea typeface="ＭＳ Ｐゴシック" panose="020B0600070205080204" pitchFamily="50" charset="-128"/>
            </a:endParaRPr>
          </a:p>
          <a:p>
            <a:pPr marL="271463" marR="0" lvl="0" algn="l" defTabSz="914400" rtl="0" eaLnBrk="1" fontAlgn="auto" latinLnBrk="0" hangingPunct="1">
              <a:spcBef>
                <a:spcPts val="0"/>
              </a:spcBef>
              <a:spcAft>
                <a:spcPts val="0"/>
              </a:spcAft>
              <a:buClrTx/>
              <a:buSzTx/>
              <a:buFontTx/>
              <a:buNone/>
              <a:tabLst/>
              <a:defRPr/>
            </a:pPr>
            <a:r>
              <a:rPr lang="en-US" altLang="ja-JP" sz="2000" dirty="0">
                <a:solidFill>
                  <a:srgbClr val="000000"/>
                </a:solidFill>
                <a:latin typeface="ＭＳ Ｐゴシック" panose="020B0600070205080204" pitchFamily="50" charset="-128"/>
                <a:ea typeface="ＭＳ Ｐゴシック" panose="020B0600070205080204" pitchFamily="50" charset="-128"/>
              </a:rPr>
              <a:t>https://centable.jp/ma-lp?fbclid=IwAR2TLqHxZK8sE-Ez727qhL2k8kYfI8Z4C2SO88XXkEvTq5pBmK_PSt3lk18</a:t>
            </a:r>
            <a:endParaRPr kumimoji="1" lang="ja-JP" altLang="en-US" sz="2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4A707AA3-C946-4F9C-85A3-3D838D043DB4}"/>
              </a:ext>
            </a:extLst>
          </p:cNvPr>
          <p:cNvSpPr>
            <a:spLocks noGrp="1"/>
          </p:cNvSpPr>
          <p:nvPr>
            <p:ph type="sldNum" sz="quarter" idx="12"/>
          </p:nvPr>
        </p:nvSpPr>
        <p:spPr/>
        <p:txBody>
          <a:bodyPr/>
          <a:lstStyle/>
          <a:p>
            <a:fld id="{6F8E6966-F97B-461E-B3B6-5212917A00F6}" type="slidenum">
              <a:rPr kumimoji="1" lang="ja-JP" altLang="en-US" sz="2400" smtClean="0"/>
              <a:t>16</a:t>
            </a:fld>
            <a:endParaRPr kumimoji="1" lang="ja-JP" altLang="en-US" sz="2400" dirty="0"/>
          </a:p>
        </p:txBody>
      </p:sp>
      <p:pic>
        <p:nvPicPr>
          <p:cNvPr id="8" name="図 7">
            <a:extLst>
              <a:ext uri="{FF2B5EF4-FFF2-40B4-BE49-F238E27FC236}">
                <a16:creationId xmlns:a16="http://schemas.microsoft.com/office/drawing/2014/main" id="{6BAAA498-4B23-4A08-96F3-8C2C13E82F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530" y="659018"/>
            <a:ext cx="1612969" cy="1911431"/>
          </a:xfrm>
          <a:prstGeom prst="rect">
            <a:avLst/>
          </a:prstGeom>
        </p:spPr>
      </p:pic>
      <p:sp>
        <p:nvSpPr>
          <p:cNvPr id="3" name="テキスト ボックス 2">
            <a:extLst>
              <a:ext uri="{FF2B5EF4-FFF2-40B4-BE49-F238E27FC236}">
                <a16:creationId xmlns:a16="http://schemas.microsoft.com/office/drawing/2014/main" id="{C7DD0149-38AA-481E-9257-D46AF2491086}"/>
              </a:ext>
            </a:extLst>
          </p:cNvPr>
          <p:cNvSpPr txBox="1"/>
          <p:nvPr/>
        </p:nvSpPr>
        <p:spPr>
          <a:xfrm>
            <a:off x="2672478" y="1130691"/>
            <a:ext cx="5736885" cy="1384995"/>
          </a:xfrm>
          <a:prstGeom prst="rect">
            <a:avLst/>
          </a:prstGeom>
          <a:noFill/>
        </p:spPr>
        <p:txBody>
          <a:bodyPr wrap="square" rtlCol="0">
            <a:spAutoFit/>
          </a:bodyPr>
          <a:lstStyle/>
          <a:p>
            <a:r>
              <a:rPr kumimoji="1" lang="ja-JP" altLang="en-US" sz="2400" dirty="0"/>
              <a:t>資料請求ありがとうございました。</a:t>
            </a:r>
            <a:endParaRPr kumimoji="1" lang="en-US" altLang="ja-JP" sz="2400" dirty="0"/>
          </a:p>
          <a:p>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Ｍ＆Ａ・資本提携、会社経営等に関するご質問・ご相談はお気軽にお問合せ下さい！</a:t>
            </a:r>
          </a:p>
        </p:txBody>
      </p:sp>
    </p:spTree>
    <p:extLst>
      <p:ext uri="{BB962C8B-B14F-4D97-AF65-F5344CB8AC3E}">
        <p14:creationId xmlns:p14="http://schemas.microsoft.com/office/powerpoint/2010/main" val="1848280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005BD-1CC9-4120-9746-DD2DB081BBA0}"/>
              </a:ext>
            </a:extLst>
          </p:cNvPr>
          <p:cNvSpPr>
            <a:spLocks noGrp="1"/>
          </p:cNvSpPr>
          <p:nvPr>
            <p:ph type="title"/>
          </p:nvPr>
        </p:nvSpPr>
        <p:spPr>
          <a:xfrm>
            <a:off x="644939" y="902968"/>
            <a:ext cx="7899842" cy="2526032"/>
          </a:xfrm>
        </p:spPr>
        <p:txBody>
          <a:bodyPr>
            <a:normAutofit/>
          </a:bodyPr>
          <a:lstStyle/>
          <a:p>
            <a:pPr>
              <a:lnSpc>
                <a:spcPct val="100000"/>
              </a:lnSpc>
            </a:pPr>
            <a:r>
              <a:rPr lang="ja-JP" altLang="en-US" sz="3200" dirty="0"/>
              <a:t> ［</a:t>
            </a:r>
            <a:r>
              <a:rPr kumimoji="1" lang="ja-JP" altLang="en-US" sz="3200" dirty="0"/>
              <a:t>参考資料］</a:t>
            </a:r>
            <a:br>
              <a:rPr kumimoji="1" lang="en-US" altLang="ja-JP" sz="3200" dirty="0"/>
            </a:br>
            <a:r>
              <a:rPr kumimoji="1" lang="en-US" altLang="ja-JP" sz="4800" dirty="0"/>
              <a:t> </a:t>
            </a:r>
            <a:r>
              <a:rPr kumimoji="1" lang="ja-JP" altLang="en-US" sz="4800" dirty="0"/>
              <a:t>Ｍ＆Ａの戦略的意義と進め方</a:t>
            </a:r>
          </a:p>
        </p:txBody>
      </p:sp>
      <p:sp>
        <p:nvSpPr>
          <p:cNvPr id="3" name="テキスト プレースホルダー 2">
            <a:extLst>
              <a:ext uri="{FF2B5EF4-FFF2-40B4-BE49-F238E27FC236}">
                <a16:creationId xmlns:a16="http://schemas.microsoft.com/office/drawing/2014/main" id="{6F4F2C29-B410-4DFE-AC67-CE0FB53FF28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B4F0CF6-AD70-4847-8A4B-1059A986B422}"/>
              </a:ext>
            </a:extLst>
          </p:cNvPr>
          <p:cNvSpPr>
            <a:spLocks noGrp="1"/>
          </p:cNvSpPr>
          <p:nvPr>
            <p:ph type="sldNum" sz="quarter" idx="12"/>
          </p:nvPr>
        </p:nvSpPr>
        <p:spPr/>
        <p:txBody>
          <a:bodyPr/>
          <a:lstStyle/>
          <a:p>
            <a:fld id="{6F8E6966-F97B-461E-B3B6-5212917A00F6}" type="slidenum">
              <a:rPr kumimoji="1" lang="ja-JP" altLang="en-US" sz="2400" smtClean="0"/>
              <a:t>17</a:t>
            </a:fld>
            <a:endParaRPr kumimoji="1" lang="ja-JP" altLang="en-US" sz="2400" dirty="0"/>
          </a:p>
        </p:txBody>
      </p:sp>
    </p:spTree>
    <p:extLst>
      <p:ext uri="{BB962C8B-B14F-4D97-AF65-F5344CB8AC3E}">
        <p14:creationId xmlns:p14="http://schemas.microsoft.com/office/powerpoint/2010/main" val="3369651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98E45A-3D36-87FC-8244-7B5D134B369C}"/>
              </a:ext>
            </a:extLst>
          </p:cNvPr>
          <p:cNvSpPr>
            <a:spLocks noGrp="1"/>
          </p:cNvSpPr>
          <p:nvPr>
            <p:ph type="title"/>
          </p:nvPr>
        </p:nvSpPr>
        <p:spPr/>
        <p:txBody>
          <a:bodyPr/>
          <a:lstStyle/>
          <a:p>
            <a:r>
              <a:rPr lang="ja-JP" altLang="en-US" dirty="0">
                <a:solidFill>
                  <a:schemeClr val="tx1"/>
                </a:solidFill>
              </a:rPr>
              <a:t>Ｍ＆Ａ案件の推移</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3B4B8C97-2AF8-2199-2F10-0F1FC0EEB746}"/>
              </a:ext>
            </a:extLst>
          </p:cNvPr>
          <p:cNvSpPr>
            <a:spLocks noGrp="1"/>
          </p:cNvSpPr>
          <p:nvPr>
            <p:ph type="sldNum" sz="quarter" idx="12"/>
          </p:nvPr>
        </p:nvSpPr>
        <p:spPr/>
        <p:txBody>
          <a:bodyPr/>
          <a:lstStyle/>
          <a:p>
            <a:fld id="{6F8E6966-F97B-461E-B3B6-5212917A00F6}" type="slidenum">
              <a:rPr kumimoji="1" lang="ja-JP" altLang="en-US" sz="2400" smtClean="0"/>
              <a:t>18</a:t>
            </a:fld>
            <a:endParaRPr kumimoji="1" lang="ja-JP" altLang="en-US" sz="2400" dirty="0"/>
          </a:p>
        </p:txBody>
      </p:sp>
      <p:pic>
        <p:nvPicPr>
          <p:cNvPr id="4" name="図 3">
            <a:extLst>
              <a:ext uri="{FF2B5EF4-FFF2-40B4-BE49-F238E27FC236}">
                <a16:creationId xmlns:a16="http://schemas.microsoft.com/office/drawing/2014/main" id="{B5E858CE-0FA6-3479-D867-C89729C4C5D1}"/>
              </a:ext>
            </a:extLst>
          </p:cNvPr>
          <p:cNvPicPr>
            <a:picLocks noChangeAspect="1"/>
          </p:cNvPicPr>
          <p:nvPr/>
        </p:nvPicPr>
        <p:blipFill>
          <a:blip r:embed="rId2"/>
          <a:stretch>
            <a:fillRect/>
          </a:stretch>
        </p:blipFill>
        <p:spPr>
          <a:xfrm>
            <a:off x="196246" y="1916832"/>
            <a:ext cx="8751507" cy="3992241"/>
          </a:xfrm>
          <a:prstGeom prst="rect">
            <a:avLst/>
          </a:prstGeom>
        </p:spPr>
      </p:pic>
      <p:sp>
        <p:nvSpPr>
          <p:cNvPr id="5" name="テキスト ボックス 4">
            <a:extLst>
              <a:ext uri="{FF2B5EF4-FFF2-40B4-BE49-F238E27FC236}">
                <a16:creationId xmlns:a16="http://schemas.microsoft.com/office/drawing/2014/main" id="{735DC97B-E96D-154E-AF69-1E2CFEEEB9B7}"/>
              </a:ext>
            </a:extLst>
          </p:cNvPr>
          <p:cNvSpPr txBox="1"/>
          <p:nvPr/>
        </p:nvSpPr>
        <p:spPr>
          <a:xfrm>
            <a:off x="7048863" y="5876652"/>
            <a:ext cx="1872208" cy="307777"/>
          </a:xfrm>
          <a:prstGeom prst="rect">
            <a:avLst/>
          </a:prstGeom>
          <a:noFill/>
        </p:spPr>
        <p:txBody>
          <a:bodyPr wrap="square" rtlCol="0">
            <a:spAutoFit/>
          </a:bodyPr>
          <a:lstStyle/>
          <a:p>
            <a:r>
              <a:rPr kumimoji="1" lang="ja-JP" altLang="en-US" sz="1400" dirty="0"/>
              <a:t>［出所：</a:t>
            </a:r>
            <a:r>
              <a:rPr kumimoji="1" lang="en-US" altLang="ja-JP" sz="1400" dirty="0"/>
              <a:t>MARR Online</a:t>
            </a:r>
            <a:r>
              <a:rPr kumimoji="1" lang="ja-JP" altLang="en-US" sz="1400" dirty="0"/>
              <a:t>］</a:t>
            </a:r>
          </a:p>
        </p:txBody>
      </p:sp>
      <p:sp>
        <p:nvSpPr>
          <p:cNvPr id="6" name="テキスト ボックス 5">
            <a:extLst>
              <a:ext uri="{FF2B5EF4-FFF2-40B4-BE49-F238E27FC236}">
                <a16:creationId xmlns:a16="http://schemas.microsoft.com/office/drawing/2014/main" id="{4F6BA759-4399-810A-72BF-249A89B88945}"/>
              </a:ext>
            </a:extLst>
          </p:cNvPr>
          <p:cNvSpPr txBox="1"/>
          <p:nvPr/>
        </p:nvSpPr>
        <p:spPr>
          <a:xfrm>
            <a:off x="539552" y="1268760"/>
            <a:ext cx="8136903" cy="461665"/>
          </a:xfrm>
          <a:prstGeom prst="rect">
            <a:avLst/>
          </a:prstGeom>
          <a:noFill/>
        </p:spPr>
        <p:txBody>
          <a:bodyPr wrap="square" rtlCol="0">
            <a:spAutoFit/>
          </a:bodyPr>
          <a:lstStyle/>
          <a:p>
            <a:r>
              <a:rPr kumimoji="1" lang="en-US" altLang="ja-JP" sz="2400" dirty="0"/>
              <a:t>M&amp;A</a:t>
            </a:r>
            <a:r>
              <a:rPr kumimoji="1" lang="ja-JP" altLang="en-US" sz="2400" dirty="0"/>
              <a:t>の戦略的価値が認識され、近年</a:t>
            </a:r>
            <a:r>
              <a:rPr kumimoji="1" lang="en-US" altLang="ja-JP" sz="2400" dirty="0"/>
              <a:t>M&amp;A</a:t>
            </a:r>
            <a:r>
              <a:rPr kumimoji="1" lang="ja-JP" altLang="en-US" sz="2400" dirty="0"/>
              <a:t>が急増しています。</a:t>
            </a:r>
          </a:p>
        </p:txBody>
      </p:sp>
    </p:spTree>
    <p:extLst>
      <p:ext uri="{BB962C8B-B14F-4D97-AF65-F5344CB8AC3E}">
        <p14:creationId xmlns:p14="http://schemas.microsoft.com/office/powerpoint/2010/main" val="1595674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C844EA-9AE7-036A-C9E5-4EA290EDD301}"/>
              </a:ext>
            </a:extLst>
          </p:cNvPr>
          <p:cNvSpPr>
            <a:spLocks noGrp="1"/>
          </p:cNvSpPr>
          <p:nvPr>
            <p:ph type="title"/>
          </p:nvPr>
        </p:nvSpPr>
        <p:spPr/>
        <p:txBody>
          <a:bodyPr>
            <a:normAutofit/>
          </a:bodyPr>
          <a:lstStyle/>
          <a:p>
            <a:r>
              <a:rPr kumimoji="1" lang="ja-JP" altLang="en-US" dirty="0">
                <a:solidFill>
                  <a:schemeClr val="tx1"/>
                </a:solidFill>
              </a:rPr>
              <a:t>中小企業経営者の高齢化</a:t>
            </a:r>
          </a:p>
        </p:txBody>
      </p:sp>
      <p:sp>
        <p:nvSpPr>
          <p:cNvPr id="3" name="スライド番号プレースホルダー 2">
            <a:extLst>
              <a:ext uri="{FF2B5EF4-FFF2-40B4-BE49-F238E27FC236}">
                <a16:creationId xmlns:a16="http://schemas.microsoft.com/office/drawing/2014/main" id="{625FD8A3-D343-70BA-91C0-572480AC7A20}"/>
              </a:ext>
            </a:extLst>
          </p:cNvPr>
          <p:cNvSpPr>
            <a:spLocks noGrp="1"/>
          </p:cNvSpPr>
          <p:nvPr>
            <p:ph type="sldNum" sz="quarter" idx="12"/>
          </p:nvPr>
        </p:nvSpPr>
        <p:spPr/>
        <p:txBody>
          <a:bodyPr/>
          <a:lstStyle/>
          <a:p>
            <a:fld id="{6F8E6966-F97B-461E-B3B6-5212917A00F6}" type="slidenum">
              <a:rPr kumimoji="1" lang="ja-JP" altLang="en-US" sz="2400" smtClean="0"/>
              <a:t>19</a:t>
            </a:fld>
            <a:endParaRPr kumimoji="1" lang="ja-JP" altLang="en-US" sz="2400" dirty="0"/>
          </a:p>
        </p:txBody>
      </p:sp>
      <p:sp>
        <p:nvSpPr>
          <p:cNvPr id="5" name="テキスト ボックス 4">
            <a:extLst>
              <a:ext uri="{FF2B5EF4-FFF2-40B4-BE49-F238E27FC236}">
                <a16:creationId xmlns:a16="http://schemas.microsoft.com/office/drawing/2014/main" id="{87E95F8D-4F64-1C14-2717-D4948F224ADF}"/>
              </a:ext>
            </a:extLst>
          </p:cNvPr>
          <p:cNvSpPr txBox="1"/>
          <p:nvPr/>
        </p:nvSpPr>
        <p:spPr>
          <a:xfrm>
            <a:off x="2288263" y="2769544"/>
            <a:ext cx="4576526" cy="1323439"/>
          </a:xfrm>
          <a:prstGeom prst="rect">
            <a:avLst/>
          </a:prstGeom>
          <a:noFill/>
        </p:spPr>
        <p:txBody>
          <a:bodyPr wrap="square">
            <a:spAutoFit/>
          </a:bodyPr>
          <a:lstStyle/>
          <a:p>
            <a:endParaRPr lang="ja-JP" altLang="en-US" sz="3600" b="0" i="0" u="none" strike="noStrike" baseline="0" dirty="0">
              <a:latin typeface="Times New Roman" panose="02020603050405020304" pitchFamily="18" charset="0"/>
            </a:endParaRPr>
          </a:p>
          <a:p>
            <a:r>
              <a:rPr lang="ja-JP" altLang="en-US" sz="2400" b="1" i="1" u="none" strike="noStrike" baseline="0" dirty="0">
                <a:latin typeface="Times New Roman" panose="02020603050405020304" pitchFamily="18" charset="0"/>
              </a:rPr>
              <a:t> 	</a:t>
            </a:r>
            <a:endParaRPr lang="ja-JP" altLang="en-US" sz="2400" b="1" i="1" u="none" strike="noStrike" baseline="30000" dirty="0">
              <a:latin typeface="Times New Roman" panose="02020603050405020304" pitchFamily="18" charset="0"/>
            </a:endParaRPr>
          </a:p>
          <a:p>
            <a:endParaRPr lang="ja-JP" altLang="en-US" sz="800" b="0" i="0" u="none" strike="noStrike" baseline="0" dirty="0">
              <a:latin typeface="Times New Roman" panose="02020603050405020304" pitchFamily="18" charset="0"/>
            </a:endParaRPr>
          </a:p>
          <a:p>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p>
        </p:txBody>
      </p:sp>
      <p:sp>
        <p:nvSpPr>
          <p:cNvPr id="7" name="テキスト ボックス 6">
            <a:extLst>
              <a:ext uri="{FF2B5EF4-FFF2-40B4-BE49-F238E27FC236}">
                <a16:creationId xmlns:a16="http://schemas.microsoft.com/office/drawing/2014/main" id="{12B13959-340F-4563-D254-C4A27BE2DA12}"/>
              </a:ext>
            </a:extLst>
          </p:cNvPr>
          <p:cNvSpPr txBox="1"/>
          <p:nvPr/>
        </p:nvSpPr>
        <p:spPr>
          <a:xfrm>
            <a:off x="2288263" y="3159394"/>
            <a:ext cx="4576526" cy="543739"/>
          </a:xfrm>
          <a:prstGeom prst="rect">
            <a:avLst/>
          </a:prstGeom>
          <a:noFill/>
        </p:spPr>
        <p:txBody>
          <a:bodyPr wrap="square">
            <a:spAutoFit/>
          </a:bodyPr>
          <a:lstStyle/>
          <a:p>
            <a:endParaRPr lang="ja-JP" altLang="en-US" sz="1200" b="0" i="0" u="none" strike="noStrike" baseline="0" dirty="0">
              <a:latin typeface="Times New Roman" panose="02020603050405020304" pitchFamily="18" charset="0"/>
            </a:endParaRPr>
          </a:p>
          <a:p>
            <a:r>
              <a:rPr lang="ja-JP" altLang="en-US" sz="1000" b="1" i="1" u="none" strike="noStrike" baseline="0" dirty="0">
                <a:latin typeface="Times New Roman" panose="02020603050405020304" pitchFamily="18" charset="0"/>
              </a:rPr>
              <a:t> 	</a:t>
            </a:r>
            <a:endParaRPr lang="ja-JP" altLang="en-US" sz="1000" b="1" i="1" u="none" strike="noStrike" baseline="30000" dirty="0">
              <a:latin typeface="Times New Roman" panose="02020603050405020304" pitchFamily="18" charset="0"/>
            </a:endParaRPr>
          </a:p>
          <a:p>
            <a:endParaRPr lang="ja-JP" altLang="en-US" sz="200" b="0" i="0" u="none" strike="noStrike" baseline="0" dirty="0">
              <a:latin typeface="Times New Roman" panose="02020603050405020304" pitchFamily="18" charset="0"/>
            </a:endParaRPr>
          </a:p>
          <a:p>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p>
        </p:txBody>
      </p:sp>
      <p:pic>
        <p:nvPicPr>
          <p:cNvPr id="10" name="図 9">
            <a:extLst>
              <a:ext uri="{FF2B5EF4-FFF2-40B4-BE49-F238E27FC236}">
                <a16:creationId xmlns:a16="http://schemas.microsoft.com/office/drawing/2014/main" id="{0AF7B947-D6D8-9BED-FB58-3D720E0184DB}"/>
              </a:ext>
            </a:extLst>
          </p:cNvPr>
          <p:cNvPicPr>
            <a:picLocks noChangeAspect="1"/>
          </p:cNvPicPr>
          <p:nvPr/>
        </p:nvPicPr>
        <p:blipFill>
          <a:blip r:embed="rId2"/>
          <a:stretch>
            <a:fillRect/>
          </a:stretch>
        </p:blipFill>
        <p:spPr>
          <a:xfrm>
            <a:off x="1763688" y="2308709"/>
            <a:ext cx="5400600" cy="4055166"/>
          </a:xfrm>
          <a:prstGeom prst="rect">
            <a:avLst/>
          </a:prstGeom>
        </p:spPr>
      </p:pic>
      <p:sp>
        <p:nvSpPr>
          <p:cNvPr id="11" name="テキスト ボックス 10">
            <a:extLst>
              <a:ext uri="{FF2B5EF4-FFF2-40B4-BE49-F238E27FC236}">
                <a16:creationId xmlns:a16="http://schemas.microsoft.com/office/drawing/2014/main" id="{3EA377A1-2ED8-C84B-1A3A-F274E1C7B998}"/>
              </a:ext>
            </a:extLst>
          </p:cNvPr>
          <p:cNvSpPr txBox="1"/>
          <p:nvPr/>
        </p:nvSpPr>
        <p:spPr>
          <a:xfrm>
            <a:off x="6345224" y="6066785"/>
            <a:ext cx="2160240" cy="261610"/>
          </a:xfrm>
          <a:prstGeom prst="rect">
            <a:avLst/>
          </a:prstGeom>
          <a:noFill/>
        </p:spPr>
        <p:txBody>
          <a:bodyPr wrap="square" rtlCol="0">
            <a:spAutoFit/>
          </a:bodyPr>
          <a:lstStyle/>
          <a:p>
            <a:r>
              <a:rPr kumimoji="1" lang="ja-JP" altLang="en-US" sz="1100" dirty="0"/>
              <a:t>［出所：中小企業白書</a:t>
            </a:r>
            <a:r>
              <a:rPr kumimoji="1" lang="en-US" altLang="ja-JP" sz="1100" dirty="0"/>
              <a:t>2022</a:t>
            </a:r>
            <a:r>
              <a:rPr kumimoji="1" lang="ja-JP" altLang="en-US" sz="1100" dirty="0"/>
              <a:t>年版］</a:t>
            </a:r>
          </a:p>
        </p:txBody>
      </p:sp>
      <p:sp>
        <p:nvSpPr>
          <p:cNvPr id="4" name="テキスト ボックス 3">
            <a:extLst>
              <a:ext uri="{FF2B5EF4-FFF2-40B4-BE49-F238E27FC236}">
                <a16:creationId xmlns:a16="http://schemas.microsoft.com/office/drawing/2014/main" id="{8A816BD0-41B9-173E-8776-50F61F0ADF4F}"/>
              </a:ext>
            </a:extLst>
          </p:cNvPr>
          <p:cNvSpPr txBox="1"/>
          <p:nvPr/>
        </p:nvSpPr>
        <p:spPr>
          <a:xfrm>
            <a:off x="1126526" y="1239724"/>
            <a:ext cx="7349440" cy="986680"/>
          </a:xfrm>
          <a:prstGeom prst="rect">
            <a:avLst/>
          </a:prstGeom>
          <a:noFill/>
        </p:spPr>
        <p:txBody>
          <a:bodyPr wrap="square" rtlCol="0">
            <a:spAutoFit/>
          </a:bodyPr>
          <a:lstStyle/>
          <a:p>
            <a:pPr>
              <a:lnSpc>
                <a:spcPct val="110000"/>
              </a:lnSpc>
            </a:pPr>
            <a:r>
              <a:rPr lang="ja-JP" altLang="en-US" dirty="0"/>
              <a:t>中小企業経営者の高齢化が進み、事業承継のタイミングとなっているにも関わらず、後継者の確保ができていない企業が多いことが、第三者事業承継の</a:t>
            </a:r>
            <a:r>
              <a:rPr lang="en-US" altLang="ja-JP" dirty="0"/>
              <a:t>M&amp;A</a:t>
            </a:r>
            <a:r>
              <a:rPr lang="ja-JP" altLang="en-US" dirty="0"/>
              <a:t>急増の背景となっている。</a:t>
            </a:r>
            <a:endParaRPr kumimoji="1" lang="ja-JP" altLang="en-US" dirty="0"/>
          </a:p>
        </p:txBody>
      </p:sp>
    </p:spTree>
    <p:extLst>
      <p:ext uri="{BB962C8B-B14F-4D97-AF65-F5344CB8AC3E}">
        <p14:creationId xmlns:p14="http://schemas.microsoft.com/office/powerpoint/2010/main" val="387140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2CF248-BA2C-0513-D1BA-DC061A3C4AF0}"/>
              </a:ext>
            </a:extLst>
          </p:cNvPr>
          <p:cNvSpPr>
            <a:spLocks noGrp="1"/>
          </p:cNvSpPr>
          <p:nvPr>
            <p:ph type="sldNum" sz="quarter" idx="12"/>
          </p:nvPr>
        </p:nvSpPr>
        <p:spPr/>
        <p:txBody>
          <a:bodyPr/>
          <a:lstStyle/>
          <a:p>
            <a:fld id="{6F8E6966-F97B-461E-B3B6-5212917A00F6}" type="slidenum">
              <a:rPr kumimoji="1" lang="ja-JP" altLang="en-US" sz="2400" smtClean="0"/>
              <a:t>2</a:t>
            </a:fld>
            <a:endParaRPr kumimoji="1" lang="ja-JP" altLang="en-US" sz="2400" dirty="0"/>
          </a:p>
        </p:txBody>
      </p:sp>
      <p:pic>
        <p:nvPicPr>
          <p:cNvPr id="3" name="コンテンツ プレースホルダー 8">
            <a:extLst>
              <a:ext uri="{FF2B5EF4-FFF2-40B4-BE49-F238E27FC236}">
                <a16:creationId xmlns:a16="http://schemas.microsoft.com/office/drawing/2014/main" id="{E4F519E0-124C-7593-14B6-C8CFD87036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836712"/>
            <a:ext cx="2140222" cy="2787071"/>
          </a:xfrm>
          <a:prstGeom prst="rect">
            <a:avLst/>
          </a:prstGeom>
        </p:spPr>
      </p:pic>
      <p:sp>
        <p:nvSpPr>
          <p:cNvPr id="4" name="テキスト ボックス 3">
            <a:extLst>
              <a:ext uri="{FF2B5EF4-FFF2-40B4-BE49-F238E27FC236}">
                <a16:creationId xmlns:a16="http://schemas.microsoft.com/office/drawing/2014/main" id="{CC920D8C-5F6D-9098-9330-41C4645579B5}"/>
              </a:ext>
            </a:extLst>
          </p:cNvPr>
          <p:cNvSpPr txBox="1"/>
          <p:nvPr/>
        </p:nvSpPr>
        <p:spPr>
          <a:xfrm>
            <a:off x="790704" y="1687049"/>
            <a:ext cx="5405224" cy="2554545"/>
          </a:xfrm>
          <a:prstGeom prst="rect">
            <a:avLst/>
          </a:prstGeom>
          <a:noFill/>
        </p:spPr>
        <p:txBody>
          <a:bodyPr wrap="square" rtlCol="0">
            <a:spAutoFit/>
          </a:bodyPr>
          <a:lstStyle/>
          <a:p>
            <a:r>
              <a:rPr kumimoji="1" lang="ja-JP" altLang="en-US" sz="3200" dirty="0"/>
              <a:t>利益が最大化する</a:t>
            </a:r>
            <a:endParaRPr kumimoji="1" lang="en-US" altLang="ja-JP" sz="3200" dirty="0"/>
          </a:p>
          <a:p>
            <a:r>
              <a:rPr lang="en-US" altLang="ja-JP" sz="4400" b="1" dirty="0">
                <a:solidFill>
                  <a:srgbClr val="FF0000"/>
                </a:solidFill>
              </a:rPr>
              <a:t>M&amp;A</a:t>
            </a:r>
          </a:p>
          <a:p>
            <a:r>
              <a:rPr kumimoji="1" lang="ja-JP" altLang="en-US" sz="4400" b="1" dirty="0">
                <a:solidFill>
                  <a:srgbClr val="FF0000"/>
                </a:solidFill>
              </a:rPr>
              <a:t>資本提携</a:t>
            </a:r>
            <a:endParaRPr kumimoji="1" lang="en-US" altLang="ja-JP" sz="4400" b="1" dirty="0">
              <a:solidFill>
                <a:srgbClr val="FF0000"/>
              </a:solidFill>
            </a:endParaRPr>
          </a:p>
          <a:p>
            <a:r>
              <a:rPr lang="ja-JP" altLang="en-US" sz="3200" dirty="0"/>
              <a:t>の</a:t>
            </a:r>
            <a:r>
              <a:rPr lang="ja-JP" altLang="en-US" sz="4000" dirty="0"/>
              <a:t>交渉</a:t>
            </a:r>
            <a:r>
              <a:rPr lang="ja-JP" altLang="en-US" sz="3200" dirty="0"/>
              <a:t>ならお任せください！</a:t>
            </a:r>
            <a:endParaRPr kumimoji="1" lang="ja-JP" altLang="en-US" sz="3200" dirty="0"/>
          </a:p>
        </p:txBody>
      </p:sp>
      <p:sp>
        <p:nvSpPr>
          <p:cNvPr id="5" name="テキスト ボックス 4">
            <a:extLst>
              <a:ext uri="{FF2B5EF4-FFF2-40B4-BE49-F238E27FC236}">
                <a16:creationId xmlns:a16="http://schemas.microsoft.com/office/drawing/2014/main" id="{67E2F958-6576-5924-C089-C79D0622B050}"/>
              </a:ext>
            </a:extLst>
          </p:cNvPr>
          <p:cNvSpPr txBox="1"/>
          <p:nvPr/>
        </p:nvSpPr>
        <p:spPr>
          <a:xfrm>
            <a:off x="755576" y="548276"/>
            <a:ext cx="5400600" cy="1138773"/>
          </a:xfrm>
          <a:prstGeom prst="rect">
            <a:avLst/>
          </a:prstGeom>
          <a:noFill/>
        </p:spPr>
        <p:txBody>
          <a:bodyPr wrap="square" rtlCol="0">
            <a:spAutoFit/>
          </a:bodyPr>
          <a:lstStyle/>
          <a:p>
            <a:r>
              <a:rPr kumimoji="1" lang="en-US" altLang="ja-JP" sz="2000" dirty="0"/>
              <a:t>M&amp;A</a:t>
            </a:r>
            <a:r>
              <a:rPr kumimoji="1" lang="ja-JP" altLang="en-US" sz="2000" dirty="0"/>
              <a:t>の交渉先に目星がついているなら・・・</a:t>
            </a:r>
            <a:endParaRPr kumimoji="1" lang="en-US" altLang="ja-JP" sz="2000" dirty="0"/>
          </a:p>
          <a:p>
            <a:endParaRPr lang="en-US" altLang="ja-JP" sz="800" dirty="0"/>
          </a:p>
          <a:p>
            <a:r>
              <a:rPr kumimoji="1" lang="ja-JP" altLang="en-US" sz="2000" dirty="0"/>
              <a:t>高額な報酬を</a:t>
            </a:r>
            <a:r>
              <a:rPr kumimoji="1" lang="en-US" altLang="ja-JP" sz="2000" dirty="0"/>
              <a:t>M&amp;A</a:t>
            </a:r>
            <a:r>
              <a:rPr kumimoji="1" lang="ja-JP" altLang="en-US" sz="2000" dirty="0"/>
              <a:t>仲介会社に</a:t>
            </a:r>
            <a:endParaRPr kumimoji="1" lang="en-US" altLang="ja-JP" sz="2000" dirty="0"/>
          </a:p>
          <a:p>
            <a:r>
              <a:rPr lang="ja-JP" altLang="en-US" sz="2000" dirty="0"/>
              <a:t>支払う必要はありません！</a:t>
            </a:r>
            <a:endParaRPr kumimoji="1" lang="ja-JP" altLang="en-US" sz="2000" dirty="0"/>
          </a:p>
        </p:txBody>
      </p:sp>
      <p:sp>
        <p:nvSpPr>
          <p:cNvPr id="6" name="テキスト ボックス 5">
            <a:extLst>
              <a:ext uri="{FF2B5EF4-FFF2-40B4-BE49-F238E27FC236}">
                <a16:creationId xmlns:a16="http://schemas.microsoft.com/office/drawing/2014/main" id="{BB493830-16B0-3155-9A19-A5DE94859AAC}"/>
              </a:ext>
            </a:extLst>
          </p:cNvPr>
          <p:cNvSpPr txBox="1"/>
          <p:nvPr/>
        </p:nvSpPr>
        <p:spPr>
          <a:xfrm>
            <a:off x="878727" y="4295626"/>
            <a:ext cx="7272808" cy="1538883"/>
          </a:xfrm>
          <a:prstGeom prst="rect">
            <a:avLst/>
          </a:prstGeom>
          <a:noFill/>
        </p:spPr>
        <p:txBody>
          <a:bodyPr wrap="square" rtlCol="0">
            <a:spAutoFit/>
          </a:bodyPr>
          <a:lstStyle/>
          <a:p>
            <a:r>
              <a:rPr kumimoji="1" lang="ja-JP" altLang="en-US" sz="2800" dirty="0"/>
              <a:t>リーズナブルな成功報酬＆着手金は無料</a:t>
            </a:r>
            <a:endParaRPr kumimoji="1" lang="en-US" altLang="ja-JP" sz="2800" dirty="0"/>
          </a:p>
          <a:p>
            <a:endParaRPr lang="en-US" altLang="ja-JP" sz="1000" dirty="0"/>
          </a:p>
          <a:p>
            <a:r>
              <a:rPr kumimoji="1" lang="en-US" altLang="ja-JP" sz="2800" dirty="0"/>
              <a:t>M&amp;A</a:t>
            </a:r>
            <a:r>
              <a:rPr kumimoji="1" lang="ja-JP" altLang="en-US" sz="2800" dirty="0"/>
              <a:t>経験</a:t>
            </a:r>
            <a:r>
              <a:rPr kumimoji="1" lang="en-US" altLang="ja-JP" sz="2800" dirty="0"/>
              <a:t>30</a:t>
            </a:r>
            <a:r>
              <a:rPr kumimoji="1" lang="ja-JP" altLang="en-US" sz="2800" dirty="0"/>
              <a:t>年のコンサルタントが専任で</a:t>
            </a:r>
            <a:endParaRPr kumimoji="1" lang="en-US" altLang="ja-JP" sz="2800" dirty="0"/>
          </a:p>
          <a:p>
            <a:r>
              <a:rPr lang="ja-JP" altLang="en-US" sz="2800" dirty="0"/>
              <a:t>御社の</a:t>
            </a:r>
            <a:r>
              <a:rPr lang="en-US" altLang="ja-JP" sz="2800" dirty="0"/>
              <a:t>M&amp;A</a:t>
            </a:r>
            <a:r>
              <a:rPr lang="ja-JP" altLang="en-US" sz="2800" dirty="0"/>
              <a:t>をフルサポートします！</a:t>
            </a:r>
            <a:endParaRPr kumimoji="1" lang="ja-JP" altLang="en-US" sz="2800" dirty="0"/>
          </a:p>
        </p:txBody>
      </p:sp>
    </p:spTree>
    <p:extLst>
      <p:ext uri="{BB962C8B-B14F-4D97-AF65-F5344CB8AC3E}">
        <p14:creationId xmlns:p14="http://schemas.microsoft.com/office/powerpoint/2010/main" val="430387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96298"/>
            <a:ext cx="8229600" cy="679450"/>
          </a:xfrm>
        </p:spPr>
        <p:txBody>
          <a:bodyPr>
            <a:noAutofit/>
          </a:bodyPr>
          <a:lstStyle/>
          <a:p>
            <a:r>
              <a:rPr kumimoji="1" lang="ja-JP" altLang="en-US" dirty="0">
                <a:solidFill>
                  <a:schemeClr val="tx1"/>
                </a:solidFill>
              </a:rPr>
              <a:t>Ｍ＆Ａ（買収側）の狙い・目的</a:t>
            </a: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20</a:t>
            </a:fld>
            <a:endParaRPr kumimoji="1" lang="ja-JP" altLang="en-US" sz="2400" dirty="0"/>
          </a:p>
        </p:txBody>
      </p:sp>
      <p:pic>
        <p:nvPicPr>
          <p:cNvPr id="5" name="図 4">
            <a:extLst>
              <a:ext uri="{FF2B5EF4-FFF2-40B4-BE49-F238E27FC236}">
                <a16:creationId xmlns:a16="http://schemas.microsoft.com/office/drawing/2014/main" id="{97D78E48-7FD9-4C38-A33D-2395C331690F}"/>
              </a:ext>
            </a:extLst>
          </p:cNvPr>
          <p:cNvPicPr>
            <a:picLocks noChangeAspect="1"/>
          </p:cNvPicPr>
          <p:nvPr/>
        </p:nvPicPr>
        <p:blipFill>
          <a:blip r:embed="rId3"/>
          <a:stretch>
            <a:fillRect/>
          </a:stretch>
        </p:blipFill>
        <p:spPr>
          <a:xfrm>
            <a:off x="4554972" y="2623365"/>
            <a:ext cx="4384688" cy="2448272"/>
          </a:xfrm>
          <a:prstGeom prst="rect">
            <a:avLst/>
          </a:prstGeom>
        </p:spPr>
      </p:pic>
      <p:sp>
        <p:nvSpPr>
          <p:cNvPr id="6" name="テキスト ボックス 5">
            <a:extLst>
              <a:ext uri="{FF2B5EF4-FFF2-40B4-BE49-F238E27FC236}">
                <a16:creationId xmlns:a16="http://schemas.microsoft.com/office/drawing/2014/main" id="{9371133F-C5C0-FD4C-24BE-BF6E63DE2EC6}"/>
              </a:ext>
            </a:extLst>
          </p:cNvPr>
          <p:cNvSpPr txBox="1"/>
          <p:nvPr/>
        </p:nvSpPr>
        <p:spPr>
          <a:xfrm>
            <a:off x="578890" y="1412776"/>
            <a:ext cx="7952163" cy="4637808"/>
          </a:xfrm>
          <a:prstGeom prst="rect">
            <a:avLst/>
          </a:prstGeom>
          <a:noFill/>
        </p:spPr>
        <p:txBody>
          <a:bodyPr wrap="square">
            <a:spAutoFit/>
          </a:bodyPr>
          <a:lstStyle/>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事業開発・拡大のための時間短縮とリスク回避</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事業力強化（規模拡大によりスケールメリットの追及）</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必要な経営資源の獲得</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川上・川下への垂直統合</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シナジー効果の創出</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新規事業開発を促進</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ライバル企業の取り込み</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連結ベースでの業績改善・拡大</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節税対策</a:t>
            </a:r>
            <a:r>
              <a:rPr kumimoji="1"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（赤字企業の買収は連結会計で節税効果を生み出します）</a:t>
            </a:r>
            <a:endParaRPr kumimoji="1"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60803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96298"/>
            <a:ext cx="8229600" cy="679450"/>
          </a:xfrm>
        </p:spPr>
        <p:txBody>
          <a:bodyPr>
            <a:noAutofit/>
          </a:bodyPr>
          <a:lstStyle/>
          <a:p>
            <a:r>
              <a:rPr kumimoji="1" lang="ja-JP" altLang="en-US" dirty="0">
                <a:solidFill>
                  <a:schemeClr val="tx1"/>
                </a:solidFill>
              </a:rPr>
              <a:t>Ｍ＆Ａ</a:t>
            </a:r>
            <a:r>
              <a:rPr lang="ja-JP" altLang="en-US" dirty="0">
                <a:solidFill>
                  <a:schemeClr val="tx1"/>
                </a:solidFill>
              </a:rPr>
              <a:t>（売却側）</a:t>
            </a:r>
            <a:r>
              <a:rPr kumimoji="1" lang="ja-JP" altLang="en-US" dirty="0">
                <a:solidFill>
                  <a:schemeClr val="tx1"/>
                </a:solidFill>
              </a:rPr>
              <a:t>の狙い・目的</a:t>
            </a: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21</a:t>
            </a:fld>
            <a:endParaRPr kumimoji="1" lang="ja-JP" altLang="en-US" sz="2400" dirty="0"/>
          </a:p>
        </p:txBody>
      </p:sp>
      <p:sp>
        <p:nvSpPr>
          <p:cNvPr id="4" name="テキスト ボックス 3">
            <a:extLst>
              <a:ext uri="{FF2B5EF4-FFF2-40B4-BE49-F238E27FC236}">
                <a16:creationId xmlns:a16="http://schemas.microsoft.com/office/drawing/2014/main" id="{F8AF3580-64E9-6014-CBBE-5F5A4477A8B1}"/>
              </a:ext>
            </a:extLst>
          </p:cNvPr>
          <p:cNvSpPr txBox="1"/>
          <p:nvPr/>
        </p:nvSpPr>
        <p:spPr>
          <a:xfrm>
            <a:off x="732643" y="1332676"/>
            <a:ext cx="7947802" cy="878574"/>
          </a:xfrm>
          <a:prstGeom prst="rect">
            <a:avLst/>
          </a:prstGeom>
          <a:noFill/>
        </p:spPr>
        <p:txBody>
          <a:bodyPr wrap="square" rtlCol="0">
            <a:spAutoFit/>
          </a:bodyPr>
          <a:lstStyle/>
          <a:p>
            <a:pPr>
              <a:lnSpc>
                <a:spcPct val="110000"/>
              </a:lnSpc>
            </a:pPr>
            <a:r>
              <a:rPr kumimoji="1" lang="ja-JP" altLang="en-US" sz="2400" dirty="0"/>
              <a:t>後継者難や業績不調などの問題への対処として、廃業ではなく、第三者への事業承継を目指す</a:t>
            </a:r>
            <a:r>
              <a:rPr kumimoji="1" lang="en-US" altLang="ja-JP" sz="2400" dirty="0"/>
              <a:t>M&amp;A</a:t>
            </a:r>
            <a:r>
              <a:rPr kumimoji="1" lang="ja-JP" altLang="en-US" sz="2400" dirty="0"/>
              <a:t>が急増しています。</a:t>
            </a:r>
          </a:p>
        </p:txBody>
      </p:sp>
      <p:sp>
        <p:nvSpPr>
          <p:cNvPr id="6" name="テキスト ボックス 5">
            <a:extLst>
              <a:ext uri="{FF2B5EF4-FFF2-40B4-BE49-F238E27FC236}">
                <a16:creationId xmlns:a16="http://schemas.microsoft.com/office/drawing/2014/main" id="{22601934-5C14-60E3-A47B-481AE08B9CFE}"/>
              </a:ext>
            </a:extLst>
          </p:cNvPr>
          <p:cNvSpPr txBox="1"/>
          <p:nvPr/>
        </p:nvSpPr>
        <p:spPr>
          <a:xfrm>
            <a:off x="738999" y="2421380"/>
            <a:ext cx="8229599" cy="3216265"/>
          </a:xfrm>
          <a:prstGeom prst="rect">
            <a:avLst/>
          </a:prstGeom>
          <a:noFill/>
        </p:spPr>
        <p:txBody>
          <a:bodyPr wrap="square">
            <a:spAutoFit/>
          </a:bodyPr>
          <a:lstStyle/>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事業承継目的の</a:t>
            </a:r>
            <a:r>
              <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M&amp;A</a:t>
            </a:r>
          </a:p>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株主の利益（キャピタルゲイン）獲得（</a:t>
            </a:r>
            <a:r>
              <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Exit</a:t>
            </a: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ノンコア事業の売却（集中と選択）</a:t>
            </a:r>
          </a:p>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低不採算事業の切り離し</a:t>
            </a:r>
            <a:endPar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866901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476672"/>
            <a:ext cx="8229600" cy="679450"/>
          </a:xfrm>
        </p:spPr>
        <p:txBody>
          <a:bodyPr>
            <a:noAutofit/>
          </a:bodyPr>
          <a:lstStyle/>
          <a:p>
            <a:r>
              <a:rPr kumimoji="1" lang="ja-JP" altLang="en-US" dirty="0">
                <a:solidFill>
                  <a:schemeClr val="tx1"/>
                </a:solidFill>
              </a:rPr>
              <a:t>Ｍ＆Ａのプロセス</a:t>
            </a:r>
            <a:endParaRPr kumimoji="1" lang="ja-JP" altLang="en-US" sz="3200"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22</a:t>
            </a:fld>
            <a:endParaRPr kumimoji="1" lang="ja-JP" altLang="en-US" sz="2400" dirty="0"/>
          </a:p>
        </p:txBody>
      </p:sp>
      <p:sp>
        <p:nvSpPr>
          <p:cNvPr id="6" name="テキスト ボックス 5">
            <a:extLst>
              <a:ext uri="{FF2B5EF4-FFF2-40B4-BE49-F238E27FC236}">
                <a16:creationId xmlns:a16="http://schemas.microsoft.com/office/drawing/2014/main" id="{572D1F26-CDE3-4AD6-A370-C9591DFDFD6E}"/>
              </a:ext>
            </a:extLst>
          </p:cNvPr>
          <p:cNvSpPr txBox="1"/>
          <p:nvPr/>
        </p:nvSpPr>
        <p:spPr>
          <a:xfrm>
            <a:off x="1187624" y="1278196"/>
            <a:ext cx="5832648" cy="5033494"/>
          </a:xfrm>
          <a:prstGeom prst="rect">
            <a:avLst/>
          </a:prstGeom>
          <a:noFill/>
        </p:spPr>
        <p:txBody>
          <a:bodyPr wrap="square" rtlCol="0">
            <a:spAutoFit/>
          </a:bodyPr>
          <a:lstStyle/>
          <a:p>
            <a:pPr>
              <a:lnSpc>
                <a:spcPct val="90000"/>
              </a:lnSpc>
              <a:spcBef>
                <a:spcPts val="1000"/>
              </a:spcBef>
              <a:defRPr/>
            </a:pPr>
            <a:r>
              <a:rPr kumimoji="1" lang="ja-JP" altLang="en-US" sz="2400" b="0" i="0" u="none" strike="noStrike" kern="1200" cap="none" spc="0" normalizeH="0" baseline="0" noProof="0" dirty="0">
                <a:ln>
                  <a:noFill/>
                </a:ln>
                <a:solidFill>
                  <a:prstClr val="black"/>
                </a:solidFill>
                <a:effectLst/>
                <a:uLnTx/>
                <a:uFillTx/>
                <a:latin typeface="+mn-ea"/>
                <a:cs typeface="+mn-cs"/>
              </a:rPr>
              <a:t>① </a:t>
            </a:r>
            <a:r>
              <a:rPr kumimoji="1" lang="en-US" altLang="ja-JP" sz="2400" b="0" i="0" u="none" strike="noStrike" kern="1200" cap="none" spc="0" normalizeH="0" baseline="0" noProof="0" dirty="0">
                <a:ln>
                  <a:noFill/>
                </a:ln>
                <a:solidFill>
                  <a:prstClr val="black"/>
                </a:solidFill>
                <a:effectLst/>
                <a:uLnTx/>
                <a:uFillTx/>
                <a:latin typeface="+mn-ea"/>
                <a:cs typeface="+mn-cs"/>
              </a:rPr>
              <a:t>M&amp;A</a:t>
            </a:r>
            <a:r>
              <a:rPr kumimoji="1" lang="ja-JP" altLang="en-US" sz="2400" b="0" i="0" u="none" strike="noStrike" kern="1200" cap="none" spc="0" normalizeH="0" baseline="0" noProof="0" dirty="0">
                <a:ln>
                  <a:noFill/>
                </a:ln>
                <a:solidFill>
                  <a:prstClr val="black"/>
                </a:solidFill>
                <a:effectLst/>
                <a:uLnTx/>
                <a:uFillTx/>
                <a:latin typeface="+mn-ea"/>
                <a:cs typeface="+mn-cs"/>
              </a:rPr>
              <a:t>戦略の策定</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② </a:t>
            </a:r>
            <a:r>
              <a:rPr kumimoji="1" lang="en-US" altLang="ja-JP" sz="2400" b="0" i="0" u="none" strike="noStrike" kern="1200" cap="none" spc="0" normalizeH="0" baseline="0" noProof="0" dirty="0">
                <a:ln>
                  <a:noFill/>
                </a:ln>
                <a:solidFill>
                  <a:prstClr val="black"/>
                </a:solidFill>
                <a:effectLst/>
                <a:uLnTx/>
                <a:uFillTx/>
                <a:latin typeface="+mn-ea"/>
                <a:cs typeface="+mn-cs"/>
              </a:rPr>
              <a:t>M&amp;A</a:t>
            </a:r>
            <a:r>
              <a:rPr kumimoji="1" lang="ja-JP" altLang="en-US" sz="2400" b="0" i="0" u="none" strike="noStrike" kern="1200" cap="none" spc="0" normalizeH="0" baseline="0" noProof="0" dirty="0">
                <a:ln>
                  <a:noFill/>
                </a:ln>
                <a:solidFill>
                  <a:prstClr val="black"/>
                </a:solidFill>
                <a:effectLst/>
                <a:uLnTx/>
                <a:uFillTx/>
                <a:latin typeface="+mn-ea"/>
                <a:cs typeface="+mn-cs"/>
              </a:rPr>
              <a:t>チームの編成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③ 候補企業の選定・打診</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④ 秘密保持契約書締結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⑤ 事前契約交渉（入札）</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⑥ 基本合意書締結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⑦ デューデリジェンス（買収監査）</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⑧ 最終契約交渉</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⑨ 株式譲渡契約書締結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⑩ クロージング（契約の実行）</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⑪ </a:t>
            </a:r>
            <a:r>
              <a:rPr kumimoji="1" lang="en-US" altLang="ja-JP" sz="2400" b="0" i="0" u="none" strike="noStrike" kern="1200" cap="none" spc="0" normalizeH="0" baseline="0" noProof="0" dirty="0">
                <a:ln>
                  <a:noFill/>
                </a:ln>
                <a:solidFill>
                  <a:prstClr val="black"/>
                </a:solidFill>
                <a:effectLst/>
                <a:uLnTx/>
                <a:uFillTx/>
                <a:latin typeface="+mn-ea"/>
                <a:cs typeface="+mn-cs"/>
              </a:rPr>
              <a:t>PMI</a:t>
            </a:r>
            <a:r>
              <a:rPr kumimoji="1" lang="ja-JP" altLang="en-US" sz="2400" b="0" i="0" u="none" strike="noStrike" kern="1200" cap="none" spc="0" normalizeH="0" baseline="0" noProof="0" dirty="0">
                <a:ln>
                  <a:noFill/>
                </a:ln>
                <a:solidFill>
                  <a:prstClr val="black"/>
                </a:solidFill>
                <a:effectLst/>
                <a:uLnTx/>
                <a:uFillTx/>
                <a:latin typeface="+mn-ea"/>
                <a:cs typeface="+mn-cs"/>
              </a:rPr>
              <a:t>（企業統合）</a:t>
            </a:r>
          </a:p>
        </p:txBody>
      </p:sp>
    </p:spTree>
    <p:extLst>
      <p:ext uri="{BB962C8B-B14F-4D97-AF65-F5344CB8AC3E}">
        <p14:creationId xmlns:p14="http://schemas.microsoft.com/office/powerpoint/2010/main" val="397621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dow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dow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dow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wipe(dow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wipe(dow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wipe(dow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228D40E-8194-6E9F-C3D3-CE9776CCE27D}"/>
              </a:ext>
            </a:extLst>
          </p:cNvPr>
          <p:cNvSpPr>
            <a:spLocks noGrp="1"/>
          </p:cNvSpPr>
          <p:nvPr>
            <p:ph type="sldNum" sz="quarter" idx="12"/>
          </p:nvPr>
        </p:nvSpPr>
        <p:spPr/>
        <p:txBody>
          <a:bodyPr/>
          <a:lstStyle/>
          <a:p>
            <a:fld id="{6F8E6966-F97B-461E-B3B6-5212917A00F6}" type="slidenum">
              <a:rPr kumimoji="1" lang="ja-JP" altLang="en-US" sz="2400" smtClean="0"/>
              <a:t>23</a:t>
            </a:fld>
            <a:endParaRPr kumimoji="1" lang="ja-JP" altLang="en-US" sz="2400" dirty="0"/>
          </a:p>
        </p:txBody>
      </p:sp>
      <p:graphicFrame>
        <p:nvGraphicFramePr>
          <p:cNvPr id="4" name="表 3">
            <a:extLst>
              <a:ext uri="{FF2B5EF4-FFF2-40B4-BE49-F238E27FC236}">
                <a16:creationId xmlns:a16="http://schemas.microsoft.com/office/drawing/2014/main" id="{9774A26B-A235-3554-19EF-95A6747AD463}"/>
              </a:ext>
            </a:extLst>
          </p:cNvPr>
          <p:cNvGraphicFramePr>
            <a:graphicFrameLocks noGrp="1"/>
          </p:cNvGraphicFramePr>
          <p:nvPr>
            <p:extLst>
              <p:ext uri="{D42A27DB-BD31-4B8C-83A1-F6EECF244321}">
                <p14:modId xmlns:p14="http://schemas.microsoft.com/office/powerpoint/2010/main" val="2175732679"/>
              </p:ext>
            </p:extLst>
          </p:nvPr>
        </p:nvGraphicFramePr>
        <p:xfrm>
          <a:off x="467544" y="1319132"/>
          <a:ext cx="8267140" cy="3766381"/>
        </p:xfrm>
        <a:graphic>
          <a:graphicData uri="http://schemas.openxmlformats.org/drawingml/2006/table">
            <a:tbl>
              <a:tblPr bandRow="1">
                <a:tableStyleId>{5940675A-B579-460E-94D1-54222C63F5DA}</a:tableStyleId>
              </a:tblPr>
              <a:tblGrid>
                <a:gridCol w="922324">
                  <a:extLst>
                    <a:ext uri="{9D8B030D-6E8A-4147-A177-3AD203B41FA5}">
                      <a16:colId xmlns:a16="http://schemas.microsoft.com/office/drawing/2014/main" val="4109409657"/>
                    </a:ext>
                  </a:extLst>
                </a:gridCol>
                <a:gridCol w="3672408">
                  <a:extLst>
                    <a:ext uri="{9D8B030D-6E8A-4147-A177-3AD203B41FA5}">
                      <a16:colId xmlns:a16="http://schemas.microsoft.com/office/drawing/2014/main" val="507143313"/>
                    </a:ext>
                  </a:extLst>
                </a:gridCol>
                <a:gridCol w="3672408">
                  <a:extLst>
                    <a:ext uri="{9D8B030D-6E8A-4147-A177-3AD203B41FA5}">
                      <a16:colId xmlns:a16="http://schemas.microsoft.com/office/drawing/2014/main" val="130693515"/>
                    </a:ext>
                  </a:extLst>
                </a:gridCol>
              </a:tblGrid>
              <a:tr h="1579833">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lgn="ctr">
                        <a:spcAft>
                          <a:spcPts val="600"/>
                        </a:spcAft>
                      </a:pPr>
                      <a:r>
                        <a:rPr kumimoji="1" lang="ja-JP" altLang="en-US" dirty="0">
                          <a:solidFill>
                            <a:schemeClr val="tx1"/>
                          </a:solidFill>
                        </a:rPr>
                        <a:t>進め方</a:t>
                      </a:r>
                    </a:p>
                  </a:txBody>
                  <a:tcPr anchor="ctr">
                    <a:solidFill>
                      <a:srgbClr val="CCFFFF"/>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indent="0" algn="l">
                        <a:spcAft>
                          <a:spcPts val="1200"/>
                        </a:spcAft>
                      </a:pPr>
                      <a:r>
                        <a:rPr kumimoji="1" lang="ja-JP" altLang="en-US" sz="2000" dirty="0">
                          <a:solidFill>
                            <a:schemeClr val="tx1"/>
                          </a:solidFill>
                        </a:rPr>
                        <a:t>ターゲット企業を能動的に探して打診・実行する</a:t>
                      </a:r>
                      <a:endParaRPr kumimoji="1" lang="en-US" altLang="ja-JP" sz="2000" dirty="0">
                        <a:solidFill>
                          <a:schemeClr val="tx1"/>
                        </a:solidFill>
                      </a:endParaRPr>
                    </a:p>
                    <a:p>
                      <a:pPr marL="0" indent="0" algn="l">
                        <a:spcAft>
                          <a:spcPts val="1200"/>
                        </a:spcAft>
                      </a:pPr>
                      <a:r>
                        <a:rPr kumimoji="1" lang="ja-JP" altLang="en-US" sz="1400" dirty="0">
                          <a:solidFill>
                            <a:schemeClr val="tx1"/>
                          </a:solidFill>
                        </a:rPr>
                        <a:t>自力或いは仲介業者を使ってターゲット企業を探索する</a:t>
                      </a:r>
                    </a:p>
                  </a:txBody>
                  <a:tcPr marL="288000" anchor="ct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lgn="l">
                        <a:spcAft>
                          <a:spcPts val="1200"/>
                        </a:spcAft>
                      </a:pPr>
                      <a:r>
                        <a:rPr kumimoji="1" lang="en-US" altLang="ja-JP" sz="2000" dirty="0">
                          <a:solidFill>
                            <a:schemeClr val="tx1"/>
                          </a:solidFill>
                        </a:rPr>
                        <a:t>M&amp;A</a:t>
                      </a:r>
                      <a:r>
                        <a:rPr kumimoji="1" lang="ja-JP" altLang="en-US" sz="2000" dirty="0">
                          <a:solidFill>
                            <a:schemeClr val="tx1"/>
                          </a:solidFill>
                        </a:rPr>
                        <a:t>案件情報を積極的に収集して適当な案件を選定する</a:t>
                      </a:r>
                      <a:endParaRPr kumimoji="1" lang="en-US" altLang="ja-JP" sz="2000" dirty="0">
                        <a:solidFill>
                          <a:schemeClr val="tx1"/>
                        </a:solidFill>
                      </a:endParaRPr>
                    </a:p>
                    <a:p>
                      <a:pPr algn="l">
                        <a:spcAft>
                          <a:spcPts val="1200"/>
                        </a:spcAft>
                      </a:pPr>
                      <a:r>
                        <a:rPr kumimoji="1" lang="ja-JP" altLang="en-US" sz="1400" kern="1200" dirty="0">
                          <a:solidFill>
                            <a:schemeClr val="tx1"/>
                          </a:solidFill>
                        </a:rPr>
                        <a:t>仲介業者が持ち込む</a:t>
                      </a:r>
                      <a:r>
                        <a:rPr kumimoji="1" lang="en-US" altLang="ja-JP" sz="1400" kern="1200" dirty="0">
                          <a:solidFill>
                            <a:schemeClr val="tx1"/>
                          </a:solidFill>
                        </a:rPr>
                        <a:t>M&amp;A</a:t>
                      </a:r>
                      <a:r>
                        <a:rPr kumimoji="1" lang="ja-JP" altLang="en-US" sz="1400" kern="1200" dirty="0">
                          <a:solidFill>
                            <a:schemeClr val="tx1"/>
                          </a:solidFill>
                        </a:rPr>
                        <a:t>案件の中から選択する</a:t>
                      </a:r>
                      <a:endParaRPr kumimoji="1" lang="ja-JP" altLang="en-US" sz="1400" kern="1200" dirty="0">
                        <a:solidFill>
                          <a:schemeClr val="tx1"/>
                        </a:solidFill>
                        <a:latin typeface="+mn-lt"/>
                        <a:ea typeface="+mn-ea"/>
                        <a:cs typeface="+mn-cs"/>
                      </a:endParaRPr>
                    </a:p>
                  </a:txBody>
                  <a:tcPr marL="288000" anchor="ctr"/>
                </a:tc>
                <a:extLst>
                  <a:ext uri="{0D108BD9-81ED-4DB2-BD59-A6C34878D82A}">
                    <a16:rowId xmlns:a16="http://schemas.microsoft.com/office/drawing/2014/main" val="1016806677"/>
                  </a:ext>
                </a:extLst>
              </a:tr>
              <a:tr h="1093274">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lgn="ctr">
                        <a:spcAft>
                          <a:spcPts val="600"/>
                        </a:spcAft>
                      </a:pPr>
                      <a:r>
                        <a:rPr kumimoji="1" lang="ja-JP" altLang="en-US" dirty="0">
                          <a:solidFill>
                            <a:schemeClr val="tx1"/>
                          </a:solidFill>
                        </a:rPr>
                        <a:t>メリット</a:t>
                      </a:r>
                    </a:p>
                  </a:txBody>
                  <a:tcPr anchor="ctr">
                    <a:solidFill>
                      <a:srgbClr val="99FFCC"/>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spcAft>
                          <a:spcPts val="1200"/>
                        </a:spcAft>
                      </a:pPr>
                      <a:r>
                        <a:rPr kumimoji="1" lang="ja-JP" altLang="en-US" sz="2000" dirty="0">
                          <a:solidFill>
                            <a:schemeClr val="tx1"/>
                          </a:solidFill>
                        </a:rPr>
                        <a:t>望ましいターゲット企業の買収ができる</a:t>
                      </a:r>
                    </a:p>
                  </a:txBody>
                  <a:tcPr marL="288000" anchor="ct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spcAft>
                          <a:spcPts val="1200"/>
                        </a:spcAft>
                      </a:pPr>
                      <a:r>
                        <a:rPr kumimoji="1" lang="ja-JP" altLang="en-US" sz="2000" dirty="0">
                          <a:solidFill>
                            <a:schemeClr val="tx1"/>
                          </a:solidFill>
                        </a:rPr>
                        <a:t>売却希望の会社を買収できる</a:t>
                      </a:r>
                    </a:p>
                  </a:txBody>
                  <a:tcPr marL="288000" anchor="ctr"/>
                </a:tc>
                <a:extLst>
                  <a:ext uri="{0D108BD9-81ED-4DB2-BD59-A6C34878D82A}">
                    <a16:rowId xmlns:a16="http://schemas.microsoft.com/office/drawing/2014/main" val="583455424"/>
                  </a:ext>
                </a:extLst>
              </a:tr>
              <a:tr h="1093274">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lgn="ctr">
                        <a:spcAft>
                          <a:spcPts val="600"/>
                        </a:spcAft>
                      </a:pPr>
                      <a:r>
                        <a:rPr kumimoji="1" lang="ja-JP" altLang="en-US" dirty="0">
                          <a:solidFill>
                            <a:schemeClr val="tx1"/>
                          </a:solidFill>
                        </a:rPr>
                        <a:t>デメリット</a:t>
                      </a:r>
                    </a:p>
                  </a:txBody>
                  <a:tcPr anchor="ctr">
                    <a:solidFill>
                      <a:srgbClr val="99FFCC"/>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spcAft>
                          <a:spcPts val="1200"/>
                        </a:spcAft>
                      </a:pPr>
                      <a:r>
                        <a:rPr kumimoji="1" lang="ja-JP" altLang="en-US" sz="2000" dirty="0">
                          <a:solidFill>
                            <a:schemeClr val="tx1"/>
                          </a:solidFill>
                        </a:rPr>
                        <a:t>ターゲット企業が拒否する可能性がある</a:t>
                      </a:r>
                    </a:p>
                  </a:txBody>
                  <a:tcPr marL="288000" anchor="ct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spcAft>
                          <a:spcPts val="1200"/>
                        </a:spcAft>
                      </a:pPr>
                      <a:r>
                        <a:rPr kumimoji="1" lang="ja-JP" altLang="en-US" sz="2000" dirty="0">
                          <a:solidFill>
                            <a:schemeClr val="tx1"/>
                          </a:solidFill>
                        </a:rPr>
                        <a:t>最適な会社が出てくるとは限らない</a:t>
                      </a:r>
                    </a:p>
                  </a:txBody>
                  <a:tcPr marL="288000" anchor="ctr"/>
                </a:tc>
                <a:extLst>
                  <a:ext uri="{0D108BD9-81ED-4DB2-BD59-A6C34878D82A}">
                    <a16:rowId xmlns:a16="http://schemas.microsoft.com/office/drawing/2014/main" val="3597988902"/>
                  </a:ext>
                </a:extLst>
              </a:tr>
            </a:tbl>
          </a:graphicData>
        </a:graphic>
      </p:graphicFrame>
      <p:sp>
        <p:nvSpPr>
          <p:cNvPr id="5" name="タイトル 1">
            <a:extLst>
              <a:ext uri="{FF2B5EF4-FFF2-40B4-BE49-F238E27FC236}">
                <a16:creationId xmlns:a16="http://schemas.microsoft.com/office/drawing/2014/main" id="{377E601B-B190-B014-D775-AEAE6EECE2A7}"/>
              </a:ext>
            </a:extLst>
          </p:cNvPr>
          <p:cNvSpPr>
            <a:spLocks noGrp="1"/>
          </p:cNvSpPr>
          <p:nvPr>
            <p:ph type="title"/>
          </p:nvPr>
        </p:nvSpPr>
        <p:spPr>
          <a:xfrm>
            <a:off x="822325" y="287338"/>
            <a:ext cx="7543800" cy="838200"/>
          </a:xfrm>
        </p:spPr>
        <p:txBody>
          <a:bodyPr>
            <a:noAutofit/>
          </a:bodyPr>
          <a:lstStyle/>
          <a:p>
            <a:r>
              <a:rPr lang="ja-JP" altLang="en-US" dirty="0">
                <a:solidFill>
                  <a:schemeClr val="tx1"/>
                </a:solidFill>
              </a:rPr>
              <a:t>Ｍ＆Ａ（買収）</a:t>
            </a:r>
            <a:r>
              <a:rPr kumimoji="1" lang="ja-JP" altLang="en-US" dirty="0">
                <a:solidFill>
                  <a:schemeClr val="tx1"/>
                </a:solidFill>
              </a:rPr>
              <a:t>の進め方</a:t>
            </a:r>
          </a:p>
        </p:txBody>
      </p:sp>
      <p:sp>
        <p:nvSpPr>
          <p:cNvPr id="6" name="スクロール: 横 5">
            <a:extLst>
              <a:ext uri="{FF2B5EF4-FFF2-40B4-BE49-F238E27FC236}">
                <a16:creationId xmlns:a16="http://schemas.microsoft.com/office/drawing/2014/main" id="{A46487FE-0EE0-008A-6026-F77FDBB00EEC}"/>
              </a:ext>
            </a:extLst>
          </p:cNvPr>
          <p:cNvSpPr/>
          <p:nvPr/>
        </p:nvSpPr>
        <p:spPr>
          <a:xfrm>
            <a:off x="611560" y="5085078"/>
            <a:ext cx="8075240" cy="1368152"/>
          </a:xfrm>
          <a:prstGeom prst="horizontalScroll">
            <a:avLst/>
          </a:pr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取引関係があり、信頼できてシナジー効果が高い企業とのＭ＆Ａ・資本提携が有効！</a:t>
            </a:r>
            <a:endParaRPr kumimoji="1" lang="en-US" altLang="ja-JP" sz="28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610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24</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a:t>
            </a:r>
            <a:r>
              <a:rPr lang="ja-JP" altLang="en-US" dirty="0">
                <a:solidFill>
                  <a:schemeClr val="tx1"/>
                </a:solidFill>
              </a:rPr>
              <a:t>の５大リスク</a:t>
            </a:r>
            <a:endParaRPr kumimoji="1" lang="ja-JP" altLang="en-US" dirty="0">
              <a:solidFill>
                <a:schemeClr val="tx1"/>
              </a:solidFill>
            </a:endParaRPr>
          </a:p>
        </p:txBody>
      </p:sp>
      <p:sp>
        <p:nvSpPr>
          <p:cNvPr id="2" name="テキスト ボックス 1">
            <a:extLst>
              <a:ext uri="{FF2B5EF4-FFF2-40B4-BE49-F238E27FC236}">
                <a16:creationId xmlns:a16="http://schemas.microsoft.com/office/drawing/2014/main" id="{7E355B0B-1A55-48EB-9DCF-833432777637}"/>
              </a:ext>
            </a:extLst>
          </p:cNvPr>
          <p:cNvSpPr txBox="1"/>
          <p:nvPr/>
        </p:nvSpPr>
        <p:spPr>
          <a:xfrm>
            <a:off x="393144" y="1556792"/>
            <a:ext cx="8492160" cy="4104265"/>
          </a:xfrm>
          <a:prstGeom prst="rect">
            <a:avLst/>
          </a:prstGeom>
          <a:noFill/>
        </p:spPr>
        <p:txBody>
          <a:bodyPr wrap="square" rtlCol="0">
            <a:spAutoFit/>
          </a:bodyPr>
          <a:lstStyle/>
          <a:p>
            <a:pPr>
              <a:lnSpc>
                <a:spcPct val="140000"/>
              </a:lnSpc>
              <a:spcBef>
                <a:spcPts val="600"/>
              </a:spcBef>
            </a:pPr>
            <a:r>
              <a:rPr lang="ja-JP" altLang="en-US" sz="2800" dirty="0"/>
              <a:t>① </a:t>
            </a:r>
            <a:r>
              <a:rPr kumimoji="1" lang="ja-JP" altLang="en-US" sz="2800" dirty="0"/>
              <a:t>実際の企業価値</a:t>
            </a:r>
            <a:r>
              <a:rPr lang="ja-JP" altLang="en-US" sz="2800" dirty="0"/>
              <a:t>（</a:t>
            </a:r>
            <a:r>
              <a:rPr kumimoji="1" lang="ja-JP" altLang="en-US" sz="2800" dirty="0"/>
              <a:t>株価）を上回る高値での株式取得</a:t>
            </a:r>
            <a:endParaRPr kumimoji="1" lang="en-US" altLang="ja-JP" sz="2800" dirty="0"/>
          </a:p>
          <a:p>
            <a:pPr>
              <a:lnSpc>
                <a:spcPct val="140000"/>
              </a:lnSpc>
              <a:spcBef>
                <a:spcPts val="600"/>
              </a:spcBef>
            </a:pPr>
            <a:r>
              <a:rPr lang="ja-JP" altLang="en-US" sz="2800" dirty="0"/>
              <a:t>② 買収した企業が期待通りの業績や成果を出せない</a:t>
            </a:r>
            <a:endParaRPr lang="en-US" altLang="ja-JP" sz="2800" dirty="0"/>
          </a:p>
          <a:p>
            <a:r>
              <a:rPr lang="en-US" altLang="ja-JP" sz="2800" dirty="0"/>
              <a:t>	</a:t>
            </a:r>
            <a:r>
              <a:rPr lang="ja-JP" altLang="en-US" sz="2800" dirty="0"/>
              <a:t>⇒ 減損処理のリスク</a:t>
            </a:r>
            <a:endParaRPr lang="en-US" altLang="ja-JP" sz="2800" dirty="0"/>
          </a:p>
          <a:p>
            <a:pPr>
              <a:lnSpc>
                <a:spcPct val="120000"/>
              </a:lnSpc>
              <a:spcBef>
                <a:spcPts val="600"/>
              </a:spcBef>
            </a:pPr>
            <a:r>
              <a:rPr kumimoji="1" lang="ja-JP" altLang="en-US" sz="2800" dirty="0"/>
              <a:t>③ 偶発債務を抱えた企業を買収、買収後に損失発生</a:t>
            </a:r>
            <a:endParaRPr kumimoji="1" lang="en-US" altLang="ja-JP" sz="2800" dirty="0"/>
          </a:p>
          <a:p>
            <a:pPr marL="361950" lvl="1" indent="-361950">
              <a:lnSpc>
                <a:spcPct val="110000"/>
              </a:lnSpc>
            </a:pPr>
            <a:r>
              <a:rPr lang="en-US" altLang="ja-JP" sz="2400" dirty="0"/>
              <a:t>	</a:t>
            </a:r>
            <a:r>
              <a:rPr lang="ja-JP" altLang="en-US" sz="2400" dirty="0"/>
              <a:t>　</a:t>
            </a:r>
            <a:r>
              <a:rPr lang="ja-JP" altLang="en-US" sz="2000" dirty="0"/>
              <a:t>債務保証、製品保証、製造物責任、環境債務、不利な契約等々</a:t>
            </a:r>
            <a:endParaRPr lang="en-US" altLang="ja-JP" sz="2000" dirty="0"/>
          </a:p>
          <a:p>
            <a:pPr>
              <a:lnSpc>
                <a:spcPct val="140000"/>
              </a:lnSpc>
              <a:spcBef>
                <a:spcPts val="600"/>
              </a:spcBef>
            </a:pPr>
            <a:r>
              <a:rPr lang="ja-JP" altLang="en-US" sz="2800" dirty="0"/>
              <a:t>④ 労務問題や不祥事の発生などの経営リスク</a:t>
            </a:r>
            <a:endParaRPr lang="en-US" altLang="ja-JP" sz="2800" dirty="0"/>
          </a:p>
          <a:p>
            <a:pPr>
              <a:lnSpc>
                <a:spcPct val="140000"/>
              </a:lnSpc>
              <a:spcBef>
                <a:spcPts val="600"/>
              </a:spcBef>
            </a:pPr>
            <a:r>
              <a:rPr lang="ja-JP" altLang="en-US" sz="2800" dirty="0"/>
              <a:t>⑤ 優秀な人材の流出</a:t>
            </a:r>
            <a:endParaRPr lang="en-US" altLang="ja-JP" sz="2800" dirty="0"/>
          </a:p>
        </p:txBody>
      </p:sp>
    </p:spTree>
    <p:extLst>
      <p:ext uri="{BB962C8B-B14F-4D97-AF65-F5344CB8AC3E}">
        <p14:creationId xmlns:p14="http://schemas.microsoft.com/office/powerpoint/2010/main" val="289460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464F0-96C7-03E3-CE5F-848215BD62E4}"/>
              </a:ext>
            </a:extLst>
          </p:cNvPr>
          <p:cNvSpPr>
            <a:spLocks noGrp="1"/>
          </p:cNvSpPr>
          <p:nvPr>
            <p:ph type="title"/>
          </p:nvPr>
        </p:nvSpPr>
        <p:spPr/>
        <p:txBody>
          <a:bodyPr>
            <a:normAutofit/>
          </a:bodyPr>
          <a:lstStyle/>
          <a:p>
            <a:r>
              <a:rPr kumimoji="1" lang="ja-JP" altLang="en-US" dirty="0">
                <a:solidFill>
                  <a:schemeClr val="tx1"/>
                </a:solidFill>
              </a:rPr>
              <a:t>買収する株式比率</a:t>
            </a:r>
          </a:p>
        </p:txBody>
      </p:sp>
      <p:sp>
        <p:nvSpPr>
          <p:cNvPr id="3" name="スライド番号プレースホルダー 2">
            <a:extLst>
              <a:ext uri="{FF2B5EF4-FFF2-40B4-BE49-F238E27FC236}">
                <a16:creationId xmlns:a16="http://schemas.microsoft.com/office/drawing/2014/main" id="{35F0FB83-5901-1B59-FEA5-2399E50E0CC9}"/>
              </a:ext>
            </a:extLst>
          </p:cNvPr>
          <p:cNvSpPr>
            <a:spLocks noGrp="1"/>
          </p:cNvSpPr>
          <p:nvPr>
            <p:ph type="sldNum" sz="quarter" idx="12"/>
          </p:nvPr>
        </p:nvSpPr>
        <p:spPr/>
        <p:txBody>
          <a:bodyPr/>
          <a:lstStyle/>
          <a:p>
            <a:fld id="{6F8E6966-F97B-461E-B3B6-5212917A00F6}" type="slidenum">
              <a:rPr kumimoji="1" lang="ja-JP" altLang="en-US" sz="2400" smtClean="0"/>
              <a:t>25</a:t>
            </a:fld>
            <a:endParaRPr kumimoji="1" lang="ja-JP" altLang="en-US" sz="2400" dirty="0"/>
          </a:p>
        </p:txBody>
      </p:sp>
      <p:sp>
        <p:nvSpPr>
          <p:cNvPr id="4" name="四角形: 角を丸くする 3">
            <a:extLst>
              <a:ext uri="{FF2B5EF4-FFF2-40B4-BE49-F238E27FC236}">
                <a16:creationId xmlns:a16="http://schemas.microsoft.com/office/drawing/2014/main" id="{29632829-6881-D36B-8B9A-F107DA914FB8}"/>
              </a:ext>
            </a:extLst>
          </p:cNvPr>
          <p:cNvSpPr/>
          <p:nvPr/>
        </p:nvSpPr>
        <p:spPr>
          <a:xfrm>
            <a:off x="913714" y="2604133"/>
            <a:ext cx="2160240" cy="936104"/>
          </a:xfrm>
          <a:prstGeom prst="roundRect">
            <a:avLst/>
          </a:pr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Ｍ＆Ａ</a:t>
            </a:r>
          </a:p>
        </p:txBody>
      </p:sp>
      <p:sp>
        <p:nvSpPr>
          <p:cNvPr id="5" name="四角形: 角を丸くする 4">
            <a:extLst>
              <a:ext uri="{FF2B5EF4-FFF2-40B4-BE49-F238E27FC236}">
                <a16:creationId xmlns:a16="http://schemas.microsoft.com/office/drawing/2014/main" id="{DE5F03DB-B378-06F2-00BF-13B034BFE6CE}"/>
              </a:ext>
            </a:extLst>
          </p:cNvPr>
          <p:cNvSpPr/>
          <p:nvPr/>
        </p:nvSpPr>
        <p:spPr>
          <a:xfrm>
            <a:off x="3563888" y="1664804"/>
            <a:ext cx="4320480" cy="1152128"/>
          </a:xfrm>
          <a:prstGeom prst="roundRect">
            <a:avLst/>
          </a:prstGeom>
          <a:solidFill>
            <a:srgbClr val="CC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完全買収</a:t>
            </a:r>
            <a:r>
              <a:rPr kumimoji="1" lang="ja-JP" altLang="en-US" sz="3200" dirty="0">
                <a:solidFill>
                  <a:schemeClr val="tx1"/>
                </a:solidFill>
              </a:rPr>
              <a:t>（</a:t>
            </a:r>
            <a:r>
              <a:rPr kumimoji="1" lang="en-US" altLang="ja-JP" sz="3200" dirty="0">
                <a:solidFill>
                  <a:schemeClr val="tx1"/>
                </a:solidFill>
              </a:rPr>
              <a:t>100%</a:t>
            </a:r>
            <a:r>
              <a:rPr kumimoji="1" lang="ja-JP" altLang="en-US" sz="3200" dirty="0">
                <a:solidFill>
                  <a:schemeClr val="tx1"/>
                </a:solidFill>
              </a:rPr>
              <a:t>買収）</a:t>
            </a:r>
          </a:p>
        </p:txBody>
      </p:sp>
      <p:sp>
        <p:nvSpPr>
          <p:cNvPr id="6" name="四角形: 角を丸くする 5">
            <a:extLst>
              <a:ext uri="{FF2B5EF4-FFF2-40B4-BE49-F238E27FC236}">
                <a16:creationId xmlns:a16="http://schemas.microsoft.com/office/drawing/2014/main" id="{EE7508A8-2BC5-D0B3-E0C0-CE0238736238}"/>
              </a:ext>
            </a:extLst>
          </p:cNvPr>
          <p:cNvSpPr/>
          <p:nvPr/>
        </p:nvSpPr>
        <p:spPr>
          <a:xfrm>
            <a:off x="3563888" y="3429000"/>
            <a:ext cx="4320480" cy="1152128"/>
          </a:xfrm>
          <a:prstGeom prst="roundRect">
            <a:avLst/>
          </a:prstGeom>
          <a:solidFill>
            <a:srgbClr val="CC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部分買収</a:t>
            </a:r>
            <a:r>
              <a:rPr kumimoji="1" lang="ja-JP" altLang="en-US" sz="2800" dirty="0">
                <a:solidFill>
                  <a:schemeClr val="tx1"/>
                </a:solidFill>
              </a:rPr>
              <a:t>（含資本提携）</a:t>
            </a:r>
          </a:p>
        </p:txBody>
      </p:sp>
      <p:sp>
        <p:nvSpPr>
          <p:cNvPr id="7" name="左中かっこ 6">
            <a:extLst>
              <a:ext uri="{FF2B5EF4-FFF2-40B4-BE49-F238E27FC236}">
                <a16:creationId xmlns:a16="http://schemas.microsoft.com/office/drawing/2014/main" id="{BB2CB10C-8511-B7BF-7B5D-9D8ADC8AF321}"/>
              </a:ext>
            </a:extLst>
          </p:cNvPr>
          <p:cNvSpPr/>
          <p:nvPr/>
        </p:nvSpPr>
        <p:spPr>
          <a:xfrm>
            <a:off x="3145962" y="2240868"/>
            <a:ext cx="311383" cy="1764196"/>
          </a:xfrm>
          <a:prstGeom prst="leftBrace">
            <a:avLst/>
          </a:prstGeom>
          <a:ln w="57150">
            <a:solidFill>
              <a:srgbClr val="00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ローチャート: 処理 7">
            <a:extLst>
              <a:ext uri="{FF2B5EF4-FFF2-40B4-BE49-F238E27FC236}">
                <a16:creationId xmlns:a16="http://schemas.microsoft.com/office/drawing/2014/main" id="{9830FA79-8641-921C-648B-98CB445B6C63}"/>
              </a:ext>
            </a:extLst>
          </p:cNvPr>
          <p:cNvSpPr/>
          <p:nvPr/>
        </p:nvSpPr>
        <p:spPr>
          <a:xfrm>
            <a:off x="1115616" y="5019625"/>
            <a:ext cx="6768752" cy="1119723"/>
          </a:xfrm>
          <a:prstGeom prst="flowChartProcess">
            <a:avLst/>
          </a:prstGeom>
          <a:solidFill>
            <a:schemeClr val="bg1"/>
          </a:solidFill>
          <a:ln>
            <a:solidFill>
              <a:srgbClr val="0000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400" dirty="0">
                <a:solidFill>
                  <a:schemeClr val="tx1"/>
                </a:solidFill>
              </a:rPr>
              <a:t>資本提携など株式の部分買収（売却）であっても、取引のプロセスは基本的に</a:t>
            </a:r>
            <a:r>
              <a:rPr kumimoji="1" lang="en-US" altLang="ja-JP" sz="2400" dirty="0">
                <a:solidFill>
                  <a:schemeClr val="tx1"/>
                </a:solidFill>
              </a:rPr>
              <a:t>M&amp;A</a:t>
            </a:r>
            <a:r>
              <a:rPr kumimoji="1" lang="ja-JP" altLang="en-US" sz="2400" dirty="0">
                <a:solidFill>
                  <a:schemeClr val="tx1"/>
                </a:solidFill>
              </a:rPr>
              <a:t>の場合と同じ</a:t>
            </a:r>
          </a:p>
        </p:txBody>
      </p:sp>
    </p:spTree>
    <p:extLst>
      <p:ext uri="{BB962C8B-B14F-4D97-AF65-F5344CB8AC3E}">
        <p14:creationId xmlns:p14="http://schemas.microsoft.com/office/powerpoint/2010/main" val="378679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randombar(horizontal)">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F66D69-17D1-4167-82F4-E4A61D57D828}"/>
              </a:ext>
            </a:extLst>
          </p:cNvPr>
          <p:cNvSpPr>
            <a:spLocks noGrp="1"/>
          </p:cNvSpPr>
          <p:nvPr>
            <p:ph type="title"/>
          </p:nvPr>
        </p:nvSpPr>
        <p:spPr/>
        <p:txBody>
          <a:bodyPr>
            <a:normAutofit fontScale="90000"/>
          </a:bodyPr>
          <a:lstStyle/>
          <a:p>
            <a:r>
              <a:rPr lang="ja-JP" altLang="en-US" dirty="0">
                <a:solidFill>
                  <a:schemeClr val="tx1"/>
                </a:solidFill>
              </a:rPr>
              <a:t>アライアンス・Ｍ＆Ａの分類（１）</a:t>
            </a:r>
            <a:endParaRPr kumimoji="1" lang="ja-JP" altLang="en-US" dirty="0">
              <a:solidFill>
                <a:schemeClr val="tx1"/>
              </a:solidFill>
            </a:endParaRPr>
          </a:p>
        </p:txBody>
      </p:sp>
      <p:graphicFrame>
        <p:nvGraphicFramePr>
          <p:cNvPr id="6" name="表 6">
            <a:extLst>
              <a:ext uri="{FF2B5EF4-FFF2-40B4-BE49-F238E27FC236}">
                <a16:creationId xmlns:a16="http://schemas.microsoft.com/office/drawing/2014/main" id="{5D5E7D90-D07C-40FB-86F2-2838EE262B57}"/>
              </a:ext>
            </a:extLst>
          </p:cNvPr>
          <p:cNvGraphicFramePr>
            <a:graphicFrameLocks noGrp="1"/>
          </p:cNvGraphicFramePr>
          <p:nvPr>
            <p:ph idx="1"/>
            <p:extLst>
              <p:ext uri="{D42A27DB-BD31-4B8C-83A1-F6EECF244321}">
                <p14:modId xmlns:p14="http://schemas.microsoft.com/office/powerpoint/2010/main" val="2795445501"/>
              </p:ext>
            </p:extLst>
          </p:nvPr>
        </p:nvGraphicFramePr>
        <p:xfrm>
          <a:off x="694373" y="1935997"/>
          <a:ext cx="7755253" cy="3156227"/>
        </p:xfrm>
        <a:graphic>
          <a:graphicData uri="http://schemas.openxmlformats.org/drawingml/2006/table">
            <a:tbl>
              <a:tblPr firstRow="1" bandRow="1">
                <a:tableStyleId>{5940675A-B579-460E-94D1-54222C63F5DA}</a:tableStyleId>
              </a:tblPr>
              <a:tblGrid>
                <a:gridCol w="3893056">
                  <a:extLst>
                    <a:ext uri="{9D8B030D-6E8A-4147-A177-3AD203B41FA5}">
                      <a16:colId xmlns:a16="http://schemas.microsoft.com/office/drawing/2014/main" val="1738899111"/>
                    </a:ext>
                  </a:extLst>
                </a:gridCol>
                <a:gridCol w="1440160">
                  <a:extLst>
                    <a:ext uri="{9D8B030D-6E8A-4147-A177-3AD203B41FA5}">
                      <a16:colId xmlns:a16="http://schemas.microsoft.com/office/drawing/2014/main" val="1197125645"/>
                    </a:ext>
                  </a:extLst>
                </a:gridCol>
                <a:gridCol w="1197659">
                  <a:extLst>
                    <a:ext uri="{9D8B030D-6E8A-4147-A177-3AD203B41FA5}">
                      <a16:colId xmlns:a16="http://schemas.microsoft.com/office/drawing/2014/main" val="668185088"/>
                    </a:ext>
                  </a:extLst>
                </a:gridCol>
                <a:gridCol w="1224378">
                  <a:extLst>
                    <a:ext uri="{9D8B030D-6E8A-4147-A177-3AD203B41FA5}">
                      <a16:colId xmlns:a16="http://schemas.microsoft.com/office/drawing/2014/main" val="672351457"/>
                    </a:ext>
                  </a:extLst>
                </a:gridCol>
              </a:tblGrid>
              <a:tr h="506767">
                <a:tc>
                  <a:txBody>
                    <a:bodyPr/>
                    <a:lstStyle/>
                    <a:p>
                      <a:endParaRPr kumimoji="1" lang="ja-JP" altLang="en-US" sz="2000" dirty="0"/>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ctr"/>
                      <a:r>
                        <a:rPr kumimoji="1" lang="ja-JP" altLang="en-US" sz="2000" dirty="0"/>
                        <a:t>投資額</a:t>
                      </a:r>
                    </a:p>
                  </a:txBody>
                  <a:tcPr anchor="ctr">
                    <a:lnT w="19050" cap="flat" cmpd="sng" algn="ctr">
                      <a:solidFill>
                        <a:schemeClr val="tx1"/>
                      </a:solidFill>
                      <a:prstDash val="solid"/>
                      <a:round/>
                      <a:headEnd type="none" w="med" len="med"/>
                      <a:tailEnd type="none" w="med" len="med"/>
                    </a:lnT>
                  </a:tcPr>
                </a:tc>
                <a:tc>
                  <a:txBody>
                    <a:bodyPr/>
                    <a:lstStyle/>
                    <a:p>
                      <a:pPr algn="ctr"/>
                      <a:r>
                        <a:rPr kumimoji="1" lang="ja-JP" altLang="en-US" sz="2000" dirty="0"/>
                        <a:t>リスク</a:t>
                      </a:r>
                    </a:p>
                  </a:txBody>
                  <a:tcPr anchor="ctr">
                    <a:lnT w="19050" cap="flat" cmpd="sng" algn="ctr">
                      <a:solidFill>
                        <a:schemeClr val="tx1"/>
                      </a:solidFill>
                      <a:prstDash val="solid"/>
                      <a:round/>
                      <a:headEnd type="none" w="med" len="med"/>
                      <a:tailEnd type="none" w="med" len="med"/>
                    </a:lnT>
                  </a:tcPr>
                </a:tc>
                <a:tc>
                  <a:txBody>
                    <a:bodyPr/>
                    <a:lstStyle/>
                    <a:p>
                      <a:pPr algn="ctr"/>
                      <a:r>
                        <a:rPr kumimoji="1" lang="ja-JP" altLang="en-US" sz="2000" dirty="0"/>
                        <a:t>効果</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33467084"/>
                  </a:ext>
                </a:extLst>
              </a:tr>
              <a:tr h="789378">
                <a:tc>
                  <a:txBody>
                    <a:bodyPr/>
                    <a:lstStyle/>
                    <a:p>
                      <a:r>
                        <a:rPr kumimoji="1" lang="ja-JP" altLang="en-US" sz="2000" dirty="0"/>
                        <a:t>Ｍ＆Ａ（</a:t>
                      </a:r>
                      <a:r>
                        <a:rPr kumimoji="1" lang="en-US" altLang="ja-JP" sz="2000" dirty="0"/>
                        <a:t>50</a:t>
                      </a:r>
                      <a:r>
                        <a:rPr kumimoji="1" lang="ja-JP" altLang="en-US" sz="2000" dirty="0"/>
                        <a:t>％超の株式取得）</a:t>
                      </a:r>
                    </a:p>
                  </a:txBody>
                  <a:tcPr anchor="ctr">
                    <a:lnL w="19050" cap="flat" cmpd="sng" algn="ctr">
                      <a:solidFill>
                        <a:schemeClr val="tx1"/>
                      </a:solidFill>
                      <a:prstDash val="solid"/>
                      <a:round/>
                      <a:headEnd type="none" w="med" len="med"/>
                      <a:tailEnd type="none" w="med" len="med"/>
                    </a:lnL>
                  </a:tcPr>
                </a:tc>
                <a:tc>
                  <a:txBody>
                    <a:bodyPr/>
                    <a:lstStyle/>
                    <a:p>
                      <a:pPr algn="ctr"/>
                      <a:r>
                        <a:rPr kumimoji="1" lang="ja-JP" altLang="en-US" sz="2000" dirty="0"/>
                        <a:t>大</a:t>
                      </a:r>
                    </a:p>
                  </a:txBody>
                  <a:tcPr anchor="ctr"/>
                </a:tc>
                <a:tc>
                  <a:txBody>
                    <a:bodyPr/>
                    <a:lstStyle/>
                    <a:p>
                      <a:pPr algn="ctr"/>
                      <a:r>
                        <a:rPr kumimoji="1" lang="ja-JP" altLang="en-US" sz="2000" dirty="0"/>
                        <a:t>大</a:t>
                      </a:r>
                    </a:p>
                  </a:txBody>
                  <a:tcPr anchor="ctr"/>
                </a:tc>
                <a:tc>
                  <a:txBody>
                    <a:bodyPr/>
                    <a:lstStyle/>
                    <a:p>
                      <a:pPr algn="ctr"/>
                      <a:r>
                        <a:rPr kumimoji="1" lang="ja-JP" altLang="en-US" sz="2000" dirty="0"/>
                        <a:t>大</a:t>
                      </a:r>
                    </a:p>
                  </a:txBody>
                  <a:tcPr anchor="ct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7859058"/>
                  </a:ext>
                </a:extLst>
              </a:tr>
              <a:tr h="867377">
                <a:tc>
                  <a:txBody>
                    <a:bodyPr/>
                    <a:lstStyle/>
                    <a:p>
                      <a:r>
                        <a:rPr kumimoji="1" lang="ja-JP" altLang="en-US" sz="2000" dirty="0"/>
                        <a:t>資本提携（５０％以下の資本出資）</a:t>
                      </a:r>
                    </a:p>
                  </a:txBody>
                  <a:tcPr anchor="ctr">
                    <a:lnL w="19050" cap="flat" cmpd="sng" algn="ctr">
                      <a:solidFill>
                        <a:schemeClr val="tx1"/>
                      </a:solidFill>
                      <a:prstDash val="solid"/>
                      <a:round/>
                      <a:headEnd type="none" w="med" len="med"/>
                      <a:tailEnd type="none" w="med" len="med"/>
                    </a:lnL>
                  </a:tcPr>
                </a:tc>
                <a:tc>
                  <a:txBody>
                    <a:bodyPr/>
                    <a:lstStyle/>
                    <a:p>
                      <a:pPr algn="ctr"/>
                      <a:r>
                        <a:rPr kumimoji="1" lang="ja-JP" altLang="en-US" sz="2000" dirty="0"/>
                        <a:t>中</a:t>
                      </a:r>
                    </a:p>
                  </a:txBody>
                  <a:tcPr anchor="ctr"/>
                </a:tc>
                <a:tc>
                  <a:txBody>
                    <a:bodyPr/>
                    <a:lstStyle/>
                    <a:p>
                      <a:pPr algn="ctr"/>
                      <a:r>
                        <a:rPr kumimoji="1" lang="ja-JP" altLang="en-US" sz="2000" dirty="0"/>
                        <a:t>中</a:t>
                      </a:r>
                    </a:p>
                  </a:txBody>
                  <a:tcPr anchor="ctr"/>
                </a:tc>
                <a:tc>
                  <a:txBody>
                    <a:bodyPr/>
                    <a:lstStyle/>
                    <a:p>
                      <a:pPr algn="ctr"/>
                      <a:r>
                        <a:rPr kumimoji="1" lang="ja-JP" altLang="en-US" sz="2000" dirty="0"/>
                        <a:t>中</a:t>
                      </a:r>
                    </a:p>
                  </a:txBody>
                  <a:tcPr anchor="ct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27726836"/>
                  </a:ext>
                </a:extLst>
              </a:tr>
              <a:tr h="992705">
                <a:tc>
                  <a:txBody>
                    <a:bodyPr/>
                    <a:lstStyle/>
                    <a:p>
                      <a:r>
                        <a:rPr kumimoji="1" lang="ja-JP" altLang="en-US" sz="2000" dirty="0"/>
                        <a:t>業務提携（資本出資を伴わない）</a:t>
                      </a:r>
                    </a:p>
                  </a:txBody>
                  <a:tcPr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algn="ctr"/>
                      <a:r>
                        <a:rPr kumimoji="1" lang="ja-JP" altLang="en-US" sz="2000" dirty="0"/>
                        <a:t>無</a:t>
                      </a:r>
                    </a:p>
                  </a:txBody>
                  <a:tcPr anchor="ctr">
                    <a:lnB w="19050" cap="flat" cmpd="sng" algn="ctr">
                      <a:solidFill>
                        <a:schemeClr val="tx1"/>
                      </a:solidFill>
                      <a:prstDash val="solid"/>
                      <a:round/>
                      <a:headEnd type="none" w="med" len="med"/>
                      <a:tailEnd type="none" w="med" len="med"/>
                    </a:lnB>
                  </a:tcPr>
                </a:tc>
                <a:tc>
                  <a:txBody>
                    <a:bodyPr/>
                    <a:lstStyle/>
                    <a:p>
                      <a:pPr algn="ctr"/>
                      <a:r>
                        <a:rPr kumimoji="1" lang="ja-JP" altLang="en-US" sz="2000" dirty="0"/>
                        <a:t>無～小</a:t>
                      </a:r>
                    </a:p>
                  </a:txBody>
                  <a:tcPr anchor="ctr">
                    <a:lnB w="19050" cap="flat" cmpd="sng" algn="ctr">
                      <a:solidFill>
                        <a:schemeClr val="tx1"/>
                      </a:solidFill>
                      <a:prstDash val="solid"/>
                      <a:round/>
                      <a:headEnd type="none" w="med" len="med"/>
                      <a:tailEnd type="none" w="med" len="med"/>
                    </a:lnB>
                  </a:tcPr>
                </a:tc>
                <a:tc>
                  <a:txBody>
                    <a:bodyPr/>
                    <a:lstStyle/>
                    <a:p>
                      <a:pPr algn="ctr"/>
                      <a:r>
                        <a:rPr kumimoji="1" lang="ja-JP" altLang="en-US" sz="2000" dirty="0"/>
                        <a:t>小</a:t>
                      </a:r>
                    </a:p>
                  </a:txBody>
                  <a:tcPr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6302393"/>
                  </a:ext>
                </a:extLst>
              </a:tr>
            </a:tbl>
          </a:graphicData>
        </a:graphic>
      </p:graphicFrame>
      <p:sp>
        <p:nvSpPr>
          <p:cNvPr id="4" name="スライド番号プレースホルダー 3">
            <a:extLst>
              <a:ext uri="{FF2B5EF4-FFF2-40B4-BE49-F238E27FC236}">
                <a16:creationId xmlns:a16="http://schemas.microsoft.com/office/drawing/2014/main" id="{C6F978EC-C80E-4089-A5CC-C21D4B4927D6}"/>
              </a:ext>
            </a:extLst>
          </p:cNvPr>
          <p:cNvSpPr>
            <a:spLocks noGrp="1"/>
          </p:cNvSpPr>
          <p:nvPr>
            <p:ph type="sldNum" sz="quarter" idx="12"/>
          </p:nvPr>
        </p:nvSpPr>
        <p:spPr/>
        <p:txBody>
          <a:bodyPr/>
          <a:lstStyle/>
          <a:p>
            <a:fld id="{6F8E6966-F97B-461E-B3B6-5212917A00F6}" type="slidenum">
              <a:rPr lang="ja-JP" altLang="en-US" smtClean="0"/>
              <a:pPr/>
              <a:t>26</a:t>
            </a:fld>
            <a:endParaRPr lang="ja-JP" altLang="en-US" dirty="0"/>
          </a:p>
        </p:txBody>
      </p:sp>
      <p:sp>
        <p:nvSpPr>
          <p:cNvPr id="3" name="テキスト ボックス 2">
            <a:extLst>
              <a:ext uri="{FF2B5EF4-FFF2-40B4-BE49-F238E27FC236}">
                <a16:creationId xmlns:a16="http://schemas.microsoft.com/office/drawing/2014/main" id="{2320C2D8-64E3-469D-8DEF-0A30B15347B1}"/>
              </a:ext>
            </a:extLst>
          </p:cNvPr>
          <p:cNvSpPr txBox="1"/>
          <p:nvPr/>
        </p:nvSpPr>
        <p:spPr>
          <a:xfrm>
            <a:off x="611560" y="1312973"/>
            <a:ext cx="6197312" cy="523220"/>
          </a:xfrm>
          <a:prstGeom prst="rect">
            <a:avLst/>
          </a:prstGeom>
          <a:noFill/>
        </p:spPr>
        <p:txBody>
          <a:bodyPr wrap="square" rtlCol="0">
            <a:spAutoFit/>
          </a:bodyPr>
          <a:lstStyle/>
          <a:p>
            <a:r>
              <a:rPr kumimoji="1" lang="en-US" altLang="ja-JP" sz="2800" dirty="0"/>
              <a:t>【</a:t>
            </a:r>
            <a:r>
              <a:rPr kumimoji="1" lang="ja-JP" altLang="en-US" sz="2800" dirty="0"/>
              <a:t>業務提携・資本提携・</a:t>
            </a:r>
            <a:r>
              <a:rPr kumimoji="1" lang="en-US" altLang="ja-JP" sz="2800" dirty="0"/>
              <a:t>M&amp;A</a:t>
            </a:r>
            <a:r>
              <a:rPr lang="ja-JP" altLang="en-US" sz="2800" dirty="0"/>
              <a:t>の区分</a:t>
            </a:r>
            <a:r>
              <a:rPr lang="en-US" altLang="ja-JP" sz="2800" dirty="0"/>
              <a:t>】</a:t>
            </a:r>
            <a:endParaRPr kumimoji="1" lang="en-US" altLang="ja-JP" sz="2800" dirty="0"/>
          </a:p>
        </p:txBody>
      </p:sp>
      <p:sp>
        <p:nvSpPr>
          <p:cNvPr id="8" name="テキスト ボックス 7">
            <a:extLst>
              <a:ext uri="{FF2B5EF4-FFF2-40B4-BE49-F238E27FC236}">
                <a16:creationId xmlns:a16="http://schemas.microsoft.com/office/drawing/2014/main" id="{83D26EDD-8B2E-9665-4693-87EE91BE2BE4}"/>
              </a:ext>
            </a:extLst>
          </p:cNvPr>
          <p:cNvSpPr txBox="1"/>
          <p:nvPr/>
        </p:nvSpPr>
        <p:spPr>
          <a:xfrm>
            <a:off x="694373" y="5390486"/>
            <a:ext cx="7838067" cy="707886"/>
          </a:xfrm>
          <a:prstGeom prst="rect">
            <a:avLst/>
          </a:prstGeom>
          <a:noFill/>
        </p:spPr>
        <p:txBody>
          <a:bodyPr wrap="square" rtlCol="0">
            <a:spAutoFit/>
          </a:bodyPr>
          <a:lstStyle/>
          <a:p>
            <a:r>
              <a:rPr kumimoji="1" lang="ja-JP" altLang="en-US" sz="2000" dirty="0"/>
              <a:t>補足）</a:t>
            </a:r>
            <a:endParaRPr kumimoji="1" lang="en-US" altLang="ja-JP" sz="2000" dirty="0"/>
          </a:p>
          <a:p>
            <a:r>
              <a:rPr kumimoji="1" lang="ja-JP" altLang="en-US" sz="2000" dirty="0"/>
              <a:t>業務提携の種類：生産提携、技術提携、販売提携、共同開発等</a:t>
            </a:r>
          </a:p>
        </p:txBody>
      </p:sp>
    </p:spTree>
    <p:extLst>
      <p:ext uri="{BB962C8B-B14F-4D97-AF65-F5344CB8AC3E}">
        <p14:creationId xmlns:p14="http://schemas.microsoft.com/office/powerpoint/2010/main" val="2281948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F66D69-17D1-4167-82F4-E4A61D57D828}"/>
              </a:ext>
            </a:extLst>
          </p:cNvPr>
          <p:cNvSpPr>
            <a:spLocks noGrp="1"/>
          </p:cNvSpPr>
          <p:nvPr>
            <p:ph type="title"/>
          </p:nvPr>
        </p:nvSpPr>
        <p:spPr/>
        <p:txBody>
          <a:bodyPr>
            <a:normAutofit fontScale="90000"/>
          </a:bodyPr>
          <a:lstStyle/>
          <a:p>
            <a:r>
              <a:rPr lang="ja-JP" altLang="en-US" dirty="0">
                <a:solidFill>
                  <a:schemeClr val="tx1"/>
                </a:solidFill>
              </a:rPr>
              <a:t>アライアンス・Ｍ＆Ａの分類（２）</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C6F978EC-C80E-4089-A5CC-C21D4B4927D6}"/>
              </a:ext>
            </a:extLst>
          </p:cNvPr>
          <p:cNvSpPr>
            <a:spLocks noGrp="1"/>
          </p:cNvSpPr>
          <p:nvPr>
            <p:ph type="sldNum" sz="quarter" idx="12"/>
          </p:nvPr>
        </p:nvSpPr>
        <p:spPr/>
        <p:txBody>
          <a:bodyPr/>
          <a:lstStyle/>
          <a:p>
            <a:fld id="{6F8E6966-F97B-461E-B3B6-5212917A00F6}" type="slidenum">
              <a:rPr lang="ja-JP" altLang="en-US" smtClean="0"/>
              <a:pPr/>
              <a:t>27</a:t>
            </a:fld>
            <a:endParaRPr lang="ja-JP" altLang="en-US" dirty="0"/>
          </a:p>
        </p:txBody>
      </p:sp>
      <p:graphicFrame>
        <p:nvGraphicFramePr>
          <p:cNvPr id="5" name="表 6">
            <a:extLst>
              <a:ext uri="{FF2B5EF4-FFF2-40B4-BE49-F238E27FC236}">
                <a16:creationId xmlns:a16="http://schemas.microsoft.com/office/drawing/2014/main" id="{2A3C55C8-6D8D-4F8B-B345-2CC9DAD03409}"/>
              </a:ext>
            </a:extLst>
          </p:cNvPr>
          <p:cNvGraphicFramePr>
            <a:graphicFrameLocks noGrp="1"/>
          </p:cNvGraphicFramePr>
          <p:nvPr>
            <p:extLst>
              <p:ext uri="{D42A27DB-BD31-4B8C-83A1-F6EECF244321}">
                <p14:modId xmlns:p14="http://schemas.microsoft.com/office/powerpoint/2010/main" val="1255763093"/>
              </p:ext>
            </p:extLst>
          </p:nvPr>
        </p:nvGraphicFramePr>
        <p:xfrm>
          <a:off x="614947" y="1916832"/>
          <a:ext cx="7914105" cy="4030449"/>
        </p:xfrm>
        <a:graphic>
          <a:graphicData uri="http://schemas.openxmlformats.org/drawingml/2006/table">
            <a:tbl>
              <a:tblPr firstRow="1" bandRow="1"/>
              <a:tblGrid>
                <a:gridCol w="1508781">
                  <a:extLst>
                    <a:ext uri="{9D8B030D-6E8A-4147-A177-3AD203B41FA5}">
                      <a16:colId xmlns:a16="http://schemas.microsoft.com/office/drawing/2014/main" val="498358797"/>
                    </a:ext>
                  </a:extLst>
                </a:gridCol>
                <a:gridCol w="3384376">
                  <a:extLst>
                    <a:ext uri="{9D8B030D-6E8A-4147-A177-3AD203B41FA5}">
                      <a16:colId xmlns:a16="http://schemas.microsoft.com/office/drawing/2014/main" val="1144300376"/>
                    </a:ext>
                  </a:extLst>
                </a:gridCol>
                <a:gridCol w="3020948">
                  <a:extLst>
                    <a:ext uri="{9D8B030D-6E8A-4147-A177-3AD203B41FA5}">
                      <a16:colId xmlns:a16="http://schemas.microsoft.com/office/drawing/2014/main" val="3904986420"/>
                    </a:ext>
                  </a:extLst>
                </a:gridCol>
              </a:tblGrid>
              <a:tr h="689922">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100%</a:t>
                      </a:r>
                      <a:r>
                        <a:rPr kumimoji="1" lang="ja-JP" altLang="en-US" sz="2000" dirty="0"/>
                        <a:t>買収</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完全子会社（連結会社）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完全な支配権を握る</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7460669"/>
                  </a:ext>
                </a:extLst>
              </a:tr>
              <a:tr h="67823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66.6</a:t>
                      </a:r>
                      <a:r>
                        <a:rPr kumimoji="1" lang="ja-JP" altLang="en-US" sz="2000" dirty="0"/>
                        <a:t>％超</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子会社（連結会社）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特別決議を単独で可決できる</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2771265"/>
                  </a:ext>
                </a:extLst>
              </a:tr>
              <a:tr h="576064">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50%</a:t>
                      </a:r>
                      <a:r>
                        <a:rPr kumimoji="1" lang="ja-JP" altLang="en-US" sz="2000" dirty="0"/>
                        <a:t>超</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子会社（連結会社）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経営支配権を獲得</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7006091"/>
                  </a:ext>
                </a:extLst>
              </a:tr>
              <a:tr h="648072">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33.3%</a:t>
                      </a:r>
                      <a:r>
                        <a:rPr kumimoji="1" lang="ja-JP" altLang="en-US" sz="2000" dirty="0"/>
                        <a:t>超</a:t>
                      </a:r>
                      <a:endParaRPr kumimoji="1" lang="en-US" altLang="ja-JP" sz="2000" dirty="0"/>
                    </a:p>
                    <a:p>
                      <a:r>
                        <a:rPr kumimoji="1" lang="en-US" altLang="ja-JP" sz="2000" dirty="0"/>
                        <a:t>50%</a:t>
                      </a:r>
                      <a:r>
                        <a:rPr kumimoji="1" lang="ja-JP" altLang="en-US" sz="2000" dirty="0"/>
                        <a:t>以下</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関連会社（持分法適応会社）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特別決議を否決できる</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9680776"/>
                  </a:ext>
                </a:extLst>
              </a:tr>
              <a:tr h="736005">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20%</a:t>
                      </a:r>
                      <a:r>
                        <a:rPr kumimoji="1" lang="ja-JP" altLang="en-US" sz="2000" dirty="0"/>
                        <a:t>以上</a:t>
                      </a:r>
                      <a:endParaRPr kumimoji="1" lang="en-US" altLang="ja-JP" sz="2000" dirty="0"/>
                    </a:p>
                    <a:p>
                      <a:r>
                        <a:rPr kumimoji="1" lang="en-US" altLang="ja-JP" sz="2000" dirty="0"/>
                        <a:t>33%</a:t>
                      </a:r>
                      <a:r>
                        <a:rPr kumimoji="1" lang="ja-JP" altLang="en-US" sz="2000" dirty="0"/>
                        <a:t>以下</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関連会社（持分法適応会社）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2000" dirty="0"/>
                        <a:t>ー</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2555411"/>
                  </a:ext>
                </a:extLst>
              </a:tr>
              <a:tr h="626378">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20</a:t>
                      </a:r>
                      <a:r>
                        <a:rPr kumimoji="1" lang="ja-JP" altLang="en-US" sz="2000" dirty="0"/>
                        <a:t>％未満</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2000" dirty="0"/>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2000" dirty="0"/>
                        <a:t>－</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9409289"/>
                  </a:ext>
                </a:extLst>
              </a:tr>
            </a:tbl>
          </a:graphicData>
        </a:graphic>
      </p:graphicFrame>
      <p:sp>
        <p:nvSpPr>
          <p:cNvPr id="7" name="テキスト ボックス 6">
            <a:extLst>
              <a:ext uri="{FF2B5EF4-FFF2-40B4-BE49-F238E27FC236}">
                <a16:creationId xmlns:a16="http://schemas.microsoft.com/office/drawing/2014/main" id="{90948AE5-0C75-47AA-9018-12D8BD1CFE26}"/>
              </a:ext>
            </a:extLst>
          </p:cNvPr>
          <p:cNvSpPr txBox="1"/>
          <p:nvPr/>
        </p:nvSpPr>
        <p:spPr>
          <a:xfrm>
            <a:off x="539552" y="1340768"/>
            <a:ext cx="4613136" cy="523220"/>
          </a:xfrm>
          <a:prstGeom prst="rect">
            <a:avLst/>
          </a:prstGeom>
          <a:noFill/>
        </p:spPr>
        <p:txBody>
          <a:bodyPr wrap="square" rtlCol="0">
            <a:spAutoFit/>
          </a:bodyPr>
          <a:lstStyle/>
          <a:p>
            <a:r>
              <a:rPr kumimoji="1" lang="en-US" altLang="ja-JP" sz="2800" dirty="0"/>
              <a:t>【</a:t>
            </a:r>
            <a:r>
              <a:rPr lang="ja-JP" altLang="en-US" sz="2800" dirty="0"/>
              <a:t>資本出資のレベルと狙い</a:t>
            </a:r>
            <a:r>
              <a:rPr lang="en-US" altLang="ja-JP" sz="2800" dirty="0"/>
              <a:t>】</a:t>
            </a:r>
            <a:endParaRPr kumimoji="1" lang="en-US" altLang="ja-JP" sz="2800" dirty="0"/>
          </a:p>
        </p:txBody>
      </p:sp>
    </p:spTree>
    <p:extLst>
      <p:ext uri="{BB962C8B-B14F-4D97-AF65-F5344CB8AC3E}">
        <p14:creationId xmlns:p14="http://schemas.microsoft.com/office/powerpoint/2010/main" val="199745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636963" y="260648"/>
            <a:ext cx="7772400" cy="865524"/>
          </a:xfrm>
        </p:spPr>
        <p:txBody>
          <a:bodyPr>
            <a:normAutofit/>
          </a:bodyPr>
          <a:lstStyle/>
          <a:p>
            <a:r>
              <a:rPr lang="ja-JP" altLang="en-US" dirty="0">
                <a:solidFill>
                  <a:schemeClr val="tx1"/>
                </a:solidFill>
              </a:rPr>
              <a:t>資本提携のメリット・デメリット</a:t>
            </a:r>
          </a:p>
        </p:txBody>
      </p:sp>
      <p:sp>
        <p:nvSpPr>
          <p:cNvPr id="3" name="コンテンツ プレースホルダー 2"/>
          <p:cNvSpPr>
            <a:spLocks noGrp="1"/>
          </p:cNvSpPr>
          <p:nvPr>
            <p:ph idx="1"/>
          </p:nvPr>
        </p:nvSpPr>
        <p:spPr>
          <a:xfrm>
            <a:off x="636963" y="1380711"/>
            <a:ext cx="8097113" cy="4824536"/>
          </a:xfrm>
        </p:spPr>
        <p:txBody>
          <a:bodyPr>
            <a:normAutofit fontScale="92500" lnSpcReduction="20000"/>
          </a:bodyPr>
          <a:lstStyle/>
          <a:p>
            <a:pPr marL="0" indent="0">
              <a:spcBef>
                <a:spcPts val="1200"/>
              </a:spcBef>
              <a:buClrTx/>
              <a:buFontTx/>
              <a:buNone/>
              <a:defRPr/>
            </a:pPr>
            <a:r>
              <a:rPr lang="en-US" altLang="ja-JP" sz="3300" dirty="0">
                <a:solidFill>
                  <a:schemeClr val="tx1"/>
                </a:solidFill>
              </a:rPr>
              <a:t>【</a:t>
            </a:r>
            <a:r>
              <a:rPr lang="ja-JP" altLang="en-US" sz="3300" dirty="0">
                <a:solidFill>
                  <a:schemeClr val="tx1"/>
                </a:solidFill>
              </a:rPr>
              <a:t>資本提携のメリット</a:t>
            </a:r>
            <a:r>
              <a:rPr lang="en-US" altLang="ja-JP" sz="3300" dirty="0">
                <a:solidFill>
                  <a:schemeClr val="tx1"/>
                </a:solidFill>
              </a:rPr>
              <a:t>】</a:t>
            </a:r>
          </a:p>
          <a:p>
            <a:pPr marL="361950" indent="-361950">
              <a:lnSpc>
                <a:spcPct val="100000"/>
              </a:lnSpc>
              <a:spcBef>
                <a:spcPts val="1200"/>
              </a:spcBef>
              <a:buClrTx/>
              <a:buFont typeface="+mj-ea"/>
              <a:buAutoNum type="circleNumDbPlain"/>
              <a:defRPr/>
            </a:pPr>
            <a:r>
              <a:rPr lang="ja-JP" altLang="en-US" sz="2600" dirty="0">
                <a:solidFill>
                  <a:schemeClr val="tx1"/>
                </a:solidFill>
              </a:rPr>
              <a:t>相手企業との関係性が強化され、協業の実効性が高まる</a:t>
            </a:r>
            <a:endParaRPr lang="en-US" altLang="ja-JP" sz="2600" dirty="0">
              <a:solidFill>
                <a:schemeClr val="tx1"/>
              </a:solidFill>
            </a:endParaRPr>
          </a:p>
          <a:p>
            <a:pPr marL="361950" indent="-361950">
              <a:lnSpc>
                <a:spcPct val="100000"/>
              </a:lnSpc>
              <a:spcBef>
                <a:spcPts val="1200"/>
              </a:spcBef>
              <a:buClrTx/>
              <a:buFont typeface="+mj-ea"/>
              <a:buAutoNum type="circleNumDbPlain"/>
              <a:defRPr/>
            </a:pPr>
            <a:r>
              <a:rPr lang="ja-JP" altLang="en-US" sz="2600" dirty="0">
                <a:solidFill>
                  <a:schemeClr val="tx1"/>
                </a:solidFill>
              </a:rPr>
              <a:t>相手企業に対して経営の関与を行うことが可能となる</a:t>
            </a:r>
            <a:endParaRPr lang="en-US" altLang="ja-JP" sz="2600" dirty="0">
              <a:solidFill>
                <a:schemeClr val="tx1"/>
              </a:solidFill>
            </a:endParaRPr>
          </a:p>
          <a:p>
            <a:pPr marL="361950" lvl="1" indent="-361950">
              <a:lnSpc>
                <a:spcPct val="100000"/>
              </a:lnSpc>
              <a:spcBef>
                <a:spcPts val="600"/>
              </a:spcBef>
              <a:buClrTx/>
              <a:buNone/>
              <a:defRPr/>
            </a:pPr>
            <a:r>
              <a:rPr lang="en-US" altLang="ja-JP" sz="2400" dirty="0">
                <a:solidFill>
                  <a:schemeClr val="tx1"/>
                </a:solidFill>
              </a:rPr>
              <a:t>		</a:t>
            </a:r>
            <a:r>
              <a:rPr lang="ja-JP" altLang="en-US" sz="2400" dirty="0">
                <a:solidFill>
                  <a:schemeClr val="tx1"/>
                </a:solidFill>
              </a:rPr>
              <a:t>取締役の派遣、重要決議事項への関与、経営情報の入手等</a:t>
            </a:r>
            <a:endParaRPr lang="en-US" altLang="ja-JP" sz="2400" dirty="0">
              <a:solidFill>
                <a:schemeClr val="tx1"/>
              </a:solidFill>
            </a:endParaRPr>
          </a:p>
          <a:p>
            <a:pPr marL="361950" indent="-361950">
              <a:lnSpc>
                <a:spcPct val="100000"/>
              </a:lnSpc>
              <a:spcBef>
                <a:spcPts val="1200"/>
              </a:spcBef>
              <a:buClrTx/>
              <a:buFont typeface="+mj-ea"/>
              <a:buAutoNum type="circleNumDbPlain"/>
              <a:defRPr/>
            </a:pPr>
            <a:r>
              <a:rPr lang="ja-JP" altLang="en-US" sz="2600" dirty="0">
                <a:solidFill>
                  <a:schemeClr val="tx1"/>
                </a:solidFill>
              </a:rPr>
              <a:t>経営リスクを負わない（</a:t>
            </a:r>
            <a:r>
              <a:rPr lang="en-US" altLang="ja-JP" sz="2600" dirty="0">
                <a:solidFill>
                  <a:schemeClr val="tx1"/>
                </a:solidFill>
              </a:rPr>
              <a:t>vs M&amp;A</a:t>
            </a:r>
            <a:r>
              <a:rPr lang="ja-JP" altLang="en-US" sz="2600" dirty="0">
                <a:solidFill>
                  <a:schemeClr val="tx1"/>
                </a:solidFill>
              </a:rPr>
              <a:t>は経営リスクが移転される）</a:t>
            </a:r>
            <a:endParaRPr lang="en-US" altLang="ja-JP" sz="2600" dirty="0">
              <a:solidFill>
                <a:schemeClr val="tx1"/>
              </a:solidFill>
            </a:endParaRPr>
          </a:p>
          <a:p>
            <a:pPr marL="0" indent="0">
              <a:lnSpc>
                <a:spcPct val="100000"/>
              </a:lnSpc>
              <a:spcBef>
                <a:spcPts val="1200"/>
              </a:spcBef>
              <a:buClrTx/>
              <a:buFontTx/>
              <a:buNone/>
              <a:defRPr/>
            </a:pPr>
            <a:endParaRPr lang="en-US" altLang="ja-JP" sz="1200" dirty="0">
              <a:solidFill>
                <a:schemeClr val="tx1"/>
              </a:solidFill>
            </a:endParaRPr>
          </a:p>
          <a:p>
            <a:pPr marL="0" indent="0">
              <a:lnSpc>
                <a:spcPct val="100000"/>
              </a:lnSpc>
              <a:buClrTx/>
              <a:buNone/>
              <a:defRPr/>
            </a:pPr>
            <a:r>
              <a:rPr lang="en-US" altLang="ja-JP" sz="2800" dirty="0">
                <a:solidFill>
                  <a:srgbClr val="000000"/>
                </a:solidFill>
              </a:rPr>
              <a:t>【</a:t>
            </a:r>
            <a:r>
              <a:rPr lang="ja-JP" altLang="en-US" sz="2800" dirty="0">
                <a:solidFill>
                  <a:srgbClr val="000000"/>
                </a:solidFill>
              </a:rPr>
              <a:t>資本提携のデメリット</a:t>
            </a:r>
            <a:r>
              <a:rPr lang="en-US" altLang="ja-JP" sz="2800" dirty="0">
                <a:solidFill>
                  <a:srgbClr val="000000"/>
                </a:solidFill>
              </a:rPr>
              <a:t>】</a:t>
            </a:r>
          </a:p>
          <a:p>
            <a:pPr marL="361950" indent="-361950">
              <a:lnSpc>
                <a:spcPct val="100000"/>
              </a:lnSpc>
              <a:buClrTx/>
              <a:buFont typeface="+mj-ea"/>
              <a:buAutoNum type="circleNumDbPlain"/>
              <a:defRPr/>
            </a:pPr>
            <a:r>
              <a:rPr lang="ja-JP" altLang="en-US" sz="2600" dirty="0">
                <a:solidFill>
                  <a:schemeClr val="tx1"/>
                </a:solidFill>
              </a:rPr>
              <a:t>相手企業の経営資源や経営資産の獲得はできない</a:t>
            </a:r>
            <a:endParaRPr lang="en-US" altLang="ja-JP" sz="2600" dirty="0">
              <a:solidFill>
                <a:schemeClr val="tx1"/>
              </a:solidFill>
            </a:endParaRPr>
          </a:p>
          <a:p>
            <a:pPr marL="361950" indent="-361950">
              <a:lnSpc>
                <a:spcPct val="100000"/>
              </a:lnSpc>
              <a:buClrTx/>
              <a:buFont typeface="+mj-ea"/>
              <a:buAutoNum type="circleNumDbPlain"/>
              <a:defRPr/>
            </a:pPr>
            <a:r>
              <a:rPr lang="ja-JP" altLang="en-US" sz="2600" dirty="0">
                <a:solidFill>
                  <a:schemeClr val="tx1"/>
                </a:solidFill>
              </a:rPr>
              <a:t>連結会計による業績拡大ができない</a:t>
            </a:r>
            <a:endParaRPr lang="en-US" altLang="ja-JP" sz="2600" dirty="0">
              <a:solidFill>
                <a:schemeClr val="tx1"/>
              </a:solidFill>
            </a:endParaRPr>
          </a:p>
          <a:p>
            <a:pPr marL="361950" indent="-361950">
              <a:lnSpc>
                <a:spcPct val="100000"/>
              </a:lnSpc>
              <a:buClrTx/>
              <a:buFont typeface="+mj-ea"/>
              <a:buAutoNum type="circleNumDbPlain"/>
              <a:defRPr/>
            </a:pPr>
            <a:r>
              <a:rPr lang="ja-JP" altLang="en-US" sz="2600" dirty="0">
                <a:solidFill>
                  <a:schemeClr val="tx1"/>
                </a:solidFill>
              </a:rPr>
              <a:t>経営権を握るＭ＆Ａと比べ、効果は限定的</a:t>
            </a:r>
            <a:endParaRPr lang="en-US" altLang="ja-JP" sz="2600" dirty="0">
              <a:solidFill>
                <a:schemeClr val="tx1"/>
              </a:solidFill>
            </a:endParaRPr>
          </a:p>
          <a:p>
            <a:pPr marL="0" lvl="0" indent="0">
              <a:buClrTx/>
              <a:buNone/>
              <a:defRPr/>
            </a:pPr>
            <a:endParaRPr lang="en-US" altLang="ja-JP" sz="2400" dirty="0">
              <a:solidFill>
                <a:srgbClr val="000000"/>
              </a:solidFill>
            </a:endParaRPr>
          </a:p>
        </p:txBody>
      </p:sp>
      <p:sp>
        <p:nvSpPr>
          <p:cNvPr id="10244"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FA9B4B6C-BDDC-4728-9773-96F030B912B8}" type="slidenum">
              <a:rPr lang="ja-JP" altLang="en-US" sz="2400" smtClean="0">
                <a:solidFill>
                  <a:schemeClr val="bg1"/>
                </a:solidFill>
              </a:rPr>
              <a:pPr>
                <a:spcBef>
                  <a:spcPct val="0"/>
                </a:spcBef>
                <a:buFontTx/>
                <a:buNone/>
              </a:pPr>
              <a:t>28</a:t>
            </a:fld>
            <a:endParaRPr lang="ja-JP" altLang="en-US" sz="2400" dirty="0">
              <a:solidFill>
                <a:schemeClr val="bg1"/>
              </a:solidFill>
            </a:endParaRPr>
          </a:p>
        </p:txBody>
      </p:sp>
    </p:spTree>
    <p:extLst>
      <p:ext uri="{BB962C8B-B14F-4D97-AF65-F5344CB8AC3E}">
        <p14:creationId xmlns:p14="http://schemas.microsoft.com/office/powerpoint/2010/main" val="401261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29</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a:t>
            </a:r>
            <a:r>
              <a:rPr lang="ja-JP" altLang="en-US" dirty="0">
                <a:solidFill>
                  <a:schemeClr val="tx1"/>
                </a:solidFill>
              </a:rPr>
              <a:t>のリスク低減</a:t>
            </a:r>
            <a:endParaRPr kumimoji="1" lang="ja-JP" altLang="en-US" dirty="0">
              <a:solidFill>
                <a:schemeClr val="tx1"/>
              </a:solidFill>
            </a:endParaRPr>
          </a:p>
        </p:txBody>
      </p:sp>
      <p:sp>
        <p:nvSpPr>
          <p:cNvPr id="2" name="テキスト ボックス 1">
            <a:extLst>
              <a:ext uri="{FF2B5EF4-FFF2-40B4-BE49-F238E27FC236}">
                <a16:creationId xmlns:a16="http://schemas.microsoft.com/office/drawing/2014/main" id="{7E355B0B-1A55-48EB-9DCF-833432777637}"/>
              </a:ext>
            </a:extLst>
          </p:cNvPr>
          <p:cNvSpPr txBox="1"/>
          <p:nvPr/>
        </p:nvSpPr>
        <p:spPr>
          <a:xfrm>
            <a:off x="936970" y="1350467"/>
            <a:ext cx="7270060" cy="4893647"/>
          </a:xfrm>
          <a:prstGeom prst="rect">
            <a:avLst/>
          </a:prstGeom>
          <a:noFill/>
        </p:spPr>
        <p:txBody>
          <a:bodyPr wrap="square" rtlCol="0">
            <a:spAutoFit/>
          </a:bodyPr>
          <a:lstStyle/>
          <a:p>
            <a:pPr marL="442913" indent="-442913">
              <a:spcBef>
                <a:spcPts val="600"/>
              </a:spcBef>
              <a:spcAft>
                <a:spcPts val="600"/>
              </a:spcAft>
              <a:buFont typeface="+mj-ea"/>
              <a:buAutoNum type="circleNumDbPlain"/>
            </a:pPr>
            <a:r>
              <a:rPr lang="ja-JP" altLang="en-US" sz="2800" dirty="0">
                <a:solidFill>
                  <a:srgbClr val="000000"/>
                </a:solidFill>
              </a:rPr>
              <a:t>信頼できる専門家のサポートを受ける。</a:t>
            </a:r>
            <a:endParaRPr lang="en-US" altLang="ja-JP" sz="2800" dirty="0">
              <a:solidFill>
                <a:srgbClr val="000000"/>
              </a:solidFill>
            </a:endParaRPr>
          </a:p>
          <a:p>
            <a:pPr marL="442913" indent="-442913">
              <a:spcBef>
                <a:spcPts val="600"/>
              </a:spcBef>
              <a:spcAft>
                <a:spcPts val="600"/>
              </a:spcAft>
              <a:buFont typeface="+mj-ea"/>
              <a:buAutoNum type="circleNumDbPlain"/>
            </a:pPr>
            <a:r>
              <a:rPr lang="en-US" altLang="ja-JP" sz="2800" dirty="0"/>
              <a:t>M&amp;A</a:t>
            </a:r>
            <a:r>
              <a:rPr lang="ja-JP" altLang="en-US" sz="2800" dirty="0"/>
              <a:t>の目的を明確化し、</a:t>
            </a:r>
            <a:r>
              <a:rPr lang="en-US" altLang="ja-JP" sz="2800" dirty="0"/>
              <a:t>M&amp;A</a:t>
            </a:r>
            <a:r>
              <a:rPr lang="ja-JP" altLang="en-US" sz="2800" dirty="0"/>
              <a:t>戦略を適切に立案する。</a:t>
            </a:r>
            <a:endParaRPr lang="en-US" altLang="ja-JP" sz="2800" dirty="0"/>
          </a:p>
          <a:p>
            <a:pPr marL="442913" indent="-442913">
              <a:spcBef>
                <a:spcPts val="600"/>
              </a:spcBef>
              <a:spcAft>
                <a:spcPts val="600"/>
              </a:spcAft>
              <a:buFont typeface="+mj-ea"/>
              <a:buAutoNum type="circleNumDbPlain"/>
            </a:pPr>
            <a:r>
              <a:rPr lang="ja-JP" altLang="en-US" sz="2800" dirty="0"/>
              <a:t>対象企業を慎重に選定する。</a:t>
            </a:r>
            <a:endParaRPr lang="en-US" altLang="ja-JP" sz="2800" dirty="0"/>
          </a:p>
          <a:p>
            <a:pPr marL="442913" indent="-442913">
              <a:spcBef>
                <a:spcPts val="600"/>
              </a:spcBef>
              <a:spcAft>
                <a:spcPts val="600"/>
              </a:spcAft>
              <a:buFont typeface="+mj-ea"/>
              <a:buAutoNum type="circleNumDbPlain"/>
            </a:pPr>
            <a:r>
              <a:rPr lang="en-US" altLang="ja-JP" sz="2800" dirty="0">
                <a:solidFill>
                  <a:srgbClr val="000000"/>
                </a:solidFill>
              </a:rPr>
              <a:t>M&amp;A</a:t>
            </a:r>
            <a:r>
              <a:rPr lang="ja-JP" altLang="en-US" sz="2800" dirty="0">
                <a:solidFill>
                  <a:srgbClr val="000000"/>
                </a:solidFill>
              </a:rPr>
              <a:t>の各ステップを適切に踏んでいく。</a:t>
            </a:r>
            <a:endParaRPr lang="en-US" altLang="ja-JP" sz="2800" dirty="0">
              <a:solidFill>
                <a:srgbClr val="000000"/>
              </a:solidFill>
            </a:endParaRPr>
          </a:p>
          <a:p>
            <a:pPr marL="442913" indent="-442913">
              <a:spcBef>
                <a:spcPts val="600"/>
              </a:spcBef>
              <a:spcAft>
                <a:spcPts val="600"/>
              </a:spcAft>
              <a:buFont typeface="+mj-ea"/>
              <a:buAutoNum type="circleNumDbPlain"/>
            </a:pPr>
            <a:r>
              <a:rPr lang="ja-JP" altLang="en-US" sz="2800" dirty="0"/>
              <a:t>特にデューデリジェンスを慎重に行い、対象企業の問題点・リスクを把握する。</a:t>
            </a:r>
            <a:endParaRPr lang="en-US" altLang="ja-JP" sz="2800" dirty="0"/>
          </a:p>
          <a:p>
            <a:pPr marL="442913" indent="-442913">
              <a:spcBef>
                <a:spcPts val="600"/>
              </a:spcBef>
              <a:spcAft>
                <a:spcPts val="600"/>
              </a:spcAft>
              <a:buFont typeface="+mj-ea"/>
              <a:buAutoNum type="circleNumDbPlain"/>
            </a:pPr>
            <a:r>
              <a:rPr lang="ja-JP" altLang="en-US" sz="2800" dirty="0"/>
              <a:t>契約交渉を適切に行い、不利な条件での契約を行わない。</a:t>
            </a:r>
            <a:endParaRPr lang="en-US" altLang="ja-JP" sz="2800" dirty="0"/>
          </a:p>
        </p:txBody>
      </p:sp>
    </p:spTree>
    <p:extLst>
      <p:ext uri="{BB962C8B-B14F-4D97-AF65-F5344CB8AC3E}">
        <p14:creationId xmlns:p14="http://schemas.microsoft.com/office/powerpoint/2010/main" val="407835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dow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80789D-D9D3-3920-C268-8FBAD69B820B}"/>
              </a:ext>
            </a:extLst>
          </p:cNvPr>
          <p:cNvSpPr>
            <a:spLocks noGrp="1"/>
          </p:cNvSpPr>
          <p:nvPr>
            <p:ph type="title"/>
          </p:nvPr>
        </p:nvSpPr>
        <p:spPr>
          <a:xfrm>
            <a:off x="467544" y="332656"/>
            <a:ext cx="7543800" cy="838140"/>
          </a:xfrm>
        </p:spPr>
        <p:txBody>
          <a:bodyPr/>
          <a:lstStyle/>
          <a:p>
            <a:r>
              <a:rPr kumimoji="1" lang="ja-JP" altLang="en-US" dirty="0"/>
              <a:t>弊社サービス</a:t>
            </a:r>
            <a:r>
              <a:rPr lang="ja-JP" altLang="en-US" dirty="0"/>
              <a:t> ５つの</a:t>
            </a:r>
            <a:r>
              <a:rPr kumimoji="1" lang="ja-JP" altLang="en-US" dirty="0"/>
              <a:t>強み</a:t>
            </a:r>
          </a:p>
        </p:txBody>
      </p:sp>
      <p:sp>
        <p:nvSpPr>
          <p:cNvPr id="3" name="コンテンツ プレースホルダー 2">
            <a:extLst>
              <a:ext uri="{FF2B5EF4-FFF2-40B4-BE49-F238E27FC236}">
                <a16:creationId xmlns:a16="http://schemas.microsoft.com/office/drawing/2014/main" id="{5954FFC9-D573-B8B9-036A-FD3BCC3DA576}"/>
              </a:ext>
            </a:extLst>
          </p:cNvPr>
          <p:cNvSpPr>
            <a:spLocks noGrp="1"/>
          </p:cNvSpPr>
          <p:nvPr>
            <p:ph idx="1"/>
          </p:nvPr>
        </p:nvSpPr>
        <p:spPr>
          <a:xfrm>
            <a:off x="547709" y="1484784"/>
            <a:ext cx="8048582" cy="4536504"/>
          </a:xfrm>
        </p:spPr>
        <p:txBody>
          <a:bodyPr>
            <a:normAutofit fontScale="92500" lnSpcReduction="20000"/>
          </a:bodyPr>
          <a:lstStyle/>
          <a:p>
            <a:pPr marL="514350" indent="-514350">
              <a:lnSpc>
                <a:spcPct val="110000"/>
              </a:lnSpc>
              <a:buClrTx/>
              <a:buFont typeface="+mj-ea"/>
              <a:buAutoNum type="circleNumDbPlain"/>
            </a:pPr>
            <a:r>
              <a:rPr kumimoji="1" lang="en-US" altLang="ja-JP" sz="2800" dirty="0"/>
              <a:t>M&amp;A</a:t>
            </a:r>
            <a:r>
              <a:rPr kumimoji="1" lang="ja-JP" altLang="en-US" sz="2800" dirty="0"/>
              <a:t>経験３０年の専任コンサルタントが弁護士・公認会計士とチームを組んで依頼主の</a:t>
            </a:r>
            <a:r>
              <a:rPr kumimoji="1" lang="en-US" altLang="ja-JP" sz="2800" dirty="0"/>
              <a:t>M&amp;A</a:t>
            </a:r>
            <a:r>
              <a:rPr kumimoji="1" lang="ja-JP" altLang="en-US" sz="2800" dirty="0"/>
              <a:t>を的確に支援します。</a:t>
            </a:r>
            <a:endParaRPr kumimoji="1" lang="en-US" altLang="ja-JP" sz="2800" dirty="0"/>
          </a:p>
          <a:p>
            <a:pPr marL="514350" indent="-514350">
              <a:lnSpc>
                <a:spcPct val="110000"/>
              </a:lnSpc>
              <a:buClrTx/>
              <a:buFont typeface="+mj-ea"/>
              <a:buAutoNum type="circleNumDbPlain"/>
            </a:pPr>
            <a:r>
              <a:rPr lang="ja-JP" altLang="en-US" sz="2800" dirty="0"/>
              <a:t>Ｍ＆Ａの検討段階から将来構想の立案や企業価値最大化のための経営改善も支援します。</a:t>
            </a:r>
            <a:endParaRPr lang="en-US" altLang="ja-JP" sz="2800" dirty="0"/>
          </a:p>
          <a:p>
            <a:pPr marL="514350" indent="-514350">
              <a:lnSpc>
                <a:spcPct val="110000"/>
              </a:lnSpc>
              <a:buClrTx/>
              <a:buFont typeface="+mj-ea"/>
              <a:buAutoNum type="circleNumDbPlain"/>
            </a:pPr>
            <a:r>
              <a:rPr lang="ja-JP" altLang="en-US" sz="2800" dirty="0"/>
              <a:t>“</a:t>
            </a:r>
            <a:r>
              <a:rPr lang="en-US" altLang="ja-JP" sz="2800" dirty="0"/>
              <a:t>M&amp;A</a:t>
            </a:r>
            <a:r>
              <a:rPr lang="ja-JP" altLang="en-US" sz="2800" dirty="0"/>
              <a:t>成立ありき”ではなく、依頼主の利益最大化に向けた支援を行います。</a:t>
            </a:r>
            <a:endParaRPr lang="en-US" altLang="ja-JP" sz="2800" dirty="0"/>
          </a:p>
          <a:p>
            <a:pPr marL="514350" indent="-514350">
              <a:lnSpc>
                <a:spcPct val="110000"/>
              </a:lnSpc>
              <a:buClrTx/>
              <a:buFont typeface="+mj-ea"/>
              <a:buAutoNum type="circleNumDbPlain"/>
            </a:pPr>
            <a:r>
              <a:rPr kumimoji="1" lang="ja-JP" altLang="en-US" sz="2800" dirty="0"/>
              <a:t>買収後の企業統合（ＰＭＩ）、グループ経営で確実にシナジー効果が得られるようにアドバイスを行います。</a:t>
            </a:r>
            <a:endParaRPr kumimoji="1" lang="en-US" altLang="ja-JP" sz="2800" dirty="0"/>
          </a:p>
          <a:p>
            <a:pPr marL="514350" indent="-514350">
              <a:lnSpc>
                <a:spcPct val="110000"/>
              </a:lnSpc>
              <a:buClrTx/>
              <a:buFont typeface="+mj-ea"/>
              <a:buAutoNum type="circleNumDbPlain"/>
            </a:pPr>
            <a:r>
              <a:rPr kumimoji="1" lang="ja-JP" altLang="en-US" sz="2800" dirty="0"/>
              <a:t>リーズナブルな料金体系でＭ＆Ａ支援を行います。</a:t>
            </a:r>
          </a:p>
        </p:txBody>
      </p:sp>
      <p:sp>
        <p:nvSpPr>
          <p:cNvPr id="4" name="スライド番号プレースホルダー 3">
            <a:extLst>
              <a:ext uri="{FF2B5EF4-FFF2-40B4-BE49-F238E27FC236}">
                <a16:creationId xmlns:a16="http://schemas.microsoft.com/office/drawing/2014/main" id="{9DD0AF8D-6457-38C9-2FE5-75E8B3A75FDE}"/>
              </a:ext>
            </a:extLst>
          </p:cNvPr>
          <p:cNvSpPr>
            <a:spLocks noGrp="1"/>
          </p:cNvSpPr>
          <p:nvPr>
            <p:ph type="sldNum" sz="quarter" idx="12"/>
          </p:nvPr>
        </p:nvSpPr>
        <p:spPr/>
        <p:txBody>
          <a:bodyPr/>
          <a:lstStyle/>
          <a:p>
            <a:fld id="{6F8E6966-F97B-461E-B3B6-5212917A00F6}" type="slidenum">
              <a:rPr lang="ja-JP" altLang="en-US" smtClean="0"/>
              <a:pPr/>
              <a:t>3</a:t>
            </a:fld>
            <a:endParaRPr lang="ja-JP" altLang="en-US" dirty="0"/>
          </a:p>
        </p:txBody>
      </p:sp>
    </p:spTree>
    <p:extLst>
      <p:ext uri="{BB962C8B-B14F-4D97-AF65-F5344CB8AC3E}">
        <p14:creationId xmlns:p14="http://schemas.microsoft.com/office/powerpoint/2010/main" val="2546286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6672"/>
            <a:ext cx="8229600" cy="648072"/>
          </a:xfrm>
        </p:spPr>
        <p:txBody>
          <a:bodyPr>
            <a:noAutofit/>
          </a:bodyPr>
          <a:lstStyle/>
          <a:p>
            <a:r>
              <a:rPr kumimoji="1" lang="en-US" altLang="ja-JP" sz="4800" dirty="0">
                <a:solidFill>
                  <a:schemeClr val="tx1"/>
                </a:solidFill>
                <a:latin typeface="+mn-ea"/>
                <a:ea typeface="+mn-ea"/>
              </a:rPr>
              <a:t>M&amp;A</a:t>
            </a:r>
            <a:r>
              <a:rPr kumimoji="1" lang="ja-JP" altLang="en-US" sz="4800" dirty="0">
                <a:solidFill>
                  <a:schemeClr val="tx1"/>
                </a:solidFill>
              </a:rPr>
              <a:t>成功のための重要ポイント</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30</a:t>
            </a:fld>
            <a:endParaRPr kumimoji="1" lang="ja-JP" altLang="en-US" sz="2400" dirty="0"/>
          </a:p>
        </p:txBody>
      </p:sp>
      <p:sp>
        <p:nvSpPr>
          <p:cNvPr id="7" name="テキスト ボックス 6">
            <a:extLst>
              <a:ext uri="{FF2B5EF4-FFF2-40B4-BE49-F238E27FC236}">
                <a16:creationId xmlns:a16="http://schemas.microsoft.com/office/drawing/2014/main" id="{B11BC296-B983-2558-81B2-82B4AC582F43}"/>
              </a:ext>
            </a:extLst>
          </p:cNvPr>
          <p:cNvSpPr txBox="1"/>
          <p:nvPr/>
        </p:nvSpPr>
        <p:spPr>
          <a:xfrm>
            <a:off x="582513" y="1364570"/>
            <a:ext cx="8136904" cy="4647426"/>
          </a:xfrm>
          <a:prstGeom prst="rect">
            <a:avLst/>
          </a:prstGeom>
          <a:noFill/>
        </p:spPr>
        <p:txBody>
          <a:bodyPr wrap="square">
            <a:spAutoFit/>
          </a:bodyPr>
          <a:lstStyle/>
          <a:p>
            <a:pPr marL="442913" indent="-442913">
              <a:lnSpc>
                <a:spcPct val="100000"/>
              </a:lnSpc>
              <a:spcBef>
                <a:spcPts val="600"/>
              </a:spcBef>
              <a:spcAft>
                <a:spcPts val="600"/>
              </a:spcAft>
              <a:buFont typeface="+mj-ea"/>
              <a:buAutoNum type="circleNumDbPlain"/>
            </a:pPr>
            <a:r>
              <a:rPr kumimoji="1" lang="ja-JP" altLang="en-US" sz="2400" dirty="0"/>
              <a:t>秘密保持を徹底する</a:t>
            </a:r>
            <a:endParaRPr kumimoji="1" lang="en-US" altLang="ja-JP" sz="2400" dirty="0"/>
          </a:p>
          <a:p>
            <a:pPr marL="442913" indent="-442913">
              <a:lnSpc>
                <a:spcPct val="100000"/>
              </a:lnSpc>
              <a:spcBef>
                <a:spcPts val="600"/>
              </a:spcBef>
              <a:spcAft>
                <a:spcPts val="600"/>
              </a:spcAft>
              <a:buFont typeface="+mj-ea"/>
              <a:buAutoNum type="circleNumDbPlain"/>
            </a:pPr>
            <a:r>
              <a:rPr lang="en-US" altLang="ja-JP" sz="2400" dirty="0"/>
              <a:t>M&amp;A</a:t>
            </a:r>
            <a:r>
              <a:rPr lang="ja-JP" altLang="en-US" sz="2400" dirty="0"/>
              <a:t>の目的を明確化する。</a:t>
            </a:r>
            <a:endParaRPr lang="en-US" altLang="ja-JP" sz="2400" dirty="0"/>
          </a:p>
          <a:p>
            <a:pPr marL="442913" indent="-442913">
              <a:lnSpc>
                <a:spcPct val="100000"/>
              </a:lnSpc>
              <a:spcBef>
                <a:spcPts val="600"/>
              </a:spcBef>
              <a:spcAft>
                <a:spcPts val="600"/>
              </a:spcAft>
              <a:buFont typeface="+mj-ea"/>
              <a:buAutoNum type="circleNumDbPlain"/>
            </a:pPr>
            <a:r>
              <a:rPr kumimoji="1" lang="ja-JP" altLang="en-US" sz="2400" dirty="0"/>
              <a:t>適切な</a:t>
            </a:r>
            <a:r>
              <a:rPr lang="ja-JP" altLang="en-US" sz="2400" dirty="0"/>
              <a:t>デューデリジェンス</a:t>
            </a:r>
            <a:r>
              <a:rPr kumimoji="1" lang="ja-JP" altLang="en-US" sz="2400" dirty="0"/>
              <a:t>により問題点・リスクを把握する。</a:t>
            </a:r>
            <a:endParaRPr kumimoji="1" lang="en-US" altLang="ja-JP" sz="2400" dirty="0"/>
          </a:p>
          <a:p>
            <a:pPr marL="442913" indent="-442913">
              <a:lnSpc>
                <a:spcPct val="100000"/>
              </a:lnSpc>
              <a:spcBef>
                <a:spcPts val="600"/>
              </a:spcBef>
              <a:spcAft>
                <a:spcPts val="600"/>
              </a:spcAft>
              <a:buFont typeface="+mj-ea"/>
              <a:buAutoNum type="circleNumDbPlain"/>
            </a:pPr>
            <a:r>
              <a:rPr kumimoji="1" lang="ja-JP" altLang="en-US" sz="2400" dirty="0"/>
              <a:t>適正価格での買収を行う。</a:t>
            </a:r>
            <a:endParaRPr kumimoji="1" lang="en-US" altLang="ja-JP" sz="2400" dirty="0"/>
          </a:p>
          <a:p>
            <a:pPr marL="442913" indent="-442913">
              <a:lnSpc>
                <a:spcPct val="100000"/>
              </a:lnSpc>
              <a:spcBef>
                <a:spcPts val="600"/>
              </a:spcBef>
              <a:spcAft>
                <a:spcPts val="600"/>
              </a:spcAft>
              <a:buFont typeface="+mj-ea"/>
              <a:buAutoNum type="circleNumDbPlain"/>
            </a:pPr>
            <a:r>
              <a:rPr kumimoji="1" lang="ja-JP" altLang="en-US" sz="2400" dirty="0"/>
              <a:t>誠実に交渉を行い、相手企業との信頼関係を構築する。</a:t>
            </a:r>
            <a:endParaRPr kumimoji="1" lang="en-US" altLang="ja-JP" sz="2400" dirty="0"/>
          </a:p>
          <a:p>
            <a:pPr marL="442913" marR="0" lvl="0" indent="-442913" algn="l" defTabSz="914400" rtl="0" eaLnBrk="1" fontAlgn="auto" latinLnBrk="0" hangingPunct="1">
              <a:lnSpc>
                <a:spcPct val="100000"/>
              </a:lnSpc>
              <a:spcBef>
                <a:spcPts val="600"/>
              </a:spcBef>
              <a:spcAft>
                <a:spcPts val="60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リスクをミニマイズし、目的達成の契約書を締結する。</a:t>
            </a:r>
            <a:endPar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endParaRPr>
          </a:p>
          <a:p>
            <a:pPr marL="442913" indent="-442913">
              <a:lnSpc>
                <a:spcPct val="100000"/>
              </a:lnSpc>
              <a:spcBef>
                <a:spcPts val="600"/>
              </a:spcBef>
              <a:spcAft>
                <a:spcPts val="600"/>
              </a:spcAft>
              <a:buFont typeface="+mj-ea"/>
              <a:buAutoNum type="circleNumDbPlain"/>
            </a:pPr>
            <a:r>
              <a:rPr kumimoji="1" lang="ja-JP" altLang="en-US" sz="2400" dirty="0"/>
              <a:t>ボトムを割る案件は取引中止する。</a:t>
            </a:r>
            <a:endParaRPr kumimoji="1" lang="en-US" altLang="ja-JP" sz="2400" dirty="0"/>
          </a:p>
          <a:p>
            <a:pPr marL="442913" indent="-442913">
              <a:lnSpc>
                <a:spcPct val="100000"/>
              </a:lnSpc>
              <a:spcBef>
                <a:spcPts val="600"/>
              </a:spcBef>
              <a:spcAft>
                <a:spcPts val="600"/>
              </a:spcAft>
              <a:buFont typeface="+mj-ea"/>
              <a:buAutoNum type="circleNumDbPlain"/>
            </a:pPr>
            <a:r>
              <a:rPr lang="ja-JP" altLang="en-US" sz="2400" dirty="0"/>
              <a:t>適切なＰＭＩにより成果を確実に創出する。</a:t>
            </a:r>
            <a:endParaRPr lang="en-US" altLang="ja-JP" sz="2400" dirty="0"/>
          </a:p>
          <a:p>
            <a:pPr marL="442913" indent="-442913">
              <a:lnSpc>
                <a:spcPct val="100000"/>
              </a:lnSpc>
              <a:spcBef>
                <a:spcPts val="600"/>
              </a:spcBef>
              <a:spcAft>
                <a:spcPts val="600"/>
              </a:spcAft>
              <a:buFont typeface="+mj-ea"/>
              <a:buAutoNum type="circleNumDbPlain"/>
            </a:pPr>
            <a:r>
              <a:rPr kumimoji="1" lang="ja-JP" altLang="en-US" sz="2400" dirty="0"/>
              <a:t>信頼できる専門家を活用する。</a:t>
            </a:r>
            <a:endParaRPr kumimoji="1" lang="en-US" altLang="ja-JP" sz="2400" dirty="0"/>
          </a:p>
        </p:txBody>
      </p:sp>
    </p:spTree>
    <p:extLst>
      <p:ext uri="{BB962C8B-B14F-4D97-AF65-F5344CB8AC3E}">
        <p14:creationId xmlns:p14="http://schemas.microsoft.com/office/powerpoint/2010/main" val="286572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B353614-FA97-466C-B84D-0BED030CF52C}"/>
              </a:ext>
            </a:extLst>
          </p:cNvPr>
          <p:cNvSpPr/>
          <p:nvPr/>
        </p:nvSpPr>
        <p:spPr>
          <a:xfrm>
            <a:off x="920530" y="2708920"/>
            <a:ext cx="7755925" cy="353895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marR="0" lvl="0" algn="l" defTabSz="914400" rtl="0" eaLnBrk="1" fontAlgn="auto" latinLnBrk="0" hangingPunct="1">
              <a:spcBef>
                <a:spcPts val="0"/>
              </a:spcBef>
              <a:spcAft>
                <a:spcPts val="0"/>
              </a:spcAft>
              <a:buClrTx/>
              <a:buSzTx/>
              <a:buFontTx/>
              <a:buNone/>
              <a:tabLst/>
              <a:defRPr/>
            </a:pP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株式会社セントエイブル経営　代表取締役　</a:t>
            </a:r>
            <a:br>
              <a:rPr kumimoji="1" lang="en-US" altLang="ja-JP"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b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大塚 直義</a:t>
            </a: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r>
              <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MBA</a:t>
            </a: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endPar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ja-JP" altLang="en-US" sz="2500" b="1" spc="-50" dirty="0">
                <a:solidFill>
                  <a:srgbClr val="000000"/>
                </a:solidFill>
                <a:latin typeface="Calibri Light" panose="020F0302020204030204"/>
                <a:ea typeface="ＭＳ Ｐゴシック" panose="020B0600070205080204" pitchFamily="50" charset="-128"/>
              </a:rPr>
              <a:t>経営コンサルタント</a:t>
            </a:r>
            <a:r>
              <a:rPr lang="en-US" altLang="ja-JP" sz="2500" b="1" spc="-50" dirty="0">
                <a:solidFill>
                  <a:srgbClr val="000000"/>
                </a:solidFill>
                <a:latin typeface="Calibri Light" panose="020F0302020204030204"/>
                <a:ea typeface="ＭＳ Ｐゴシック" panose="020B0600070205080204" pitchFamily="50" charset="-128"/>
              </a:rPr>
              <a:t>/</a:t>
            </a:r>
            <a:r>
              <a:rPr lang="ja-JP" altLang="en-US" sz="2500" b="1" spc="-50" dirty="0">
                <a:solidFill>
                  <a:srgbClr val="000000"/>
                </a:solidFill>
                <a:latin typeface="Calibri Light" panose="020F0302020204030204"/>
                <a:ea typeface="ＭＳ Ｐゴシック" panose="020B0600070205080204" pitchFamily="50" charset="-128"/>
              </a:rPr>
              <a:t>Ｍ＆Ａコンサルタント</a:t>
            </a:r>
            <a:br>
              <a:rPr kumimoji="1" lang="ja-JP" altLang="en-US" sz="25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M</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ail: </a:t>
            </a:r>
            <a:r>
              <a:rPr lang="en-US" altLang="ja-JP" sz="2400" b="1" dirty="0">
                <a:solidFill>
                  <a:srgbClr val="000000"/>
                </a:solidFill>
                <a:latin typeface="+mj-lt"/>
                <a:ea typeface="ＭＳ Ｐゴシック" panose="020B0600070205080204" pitchFamily="50" charset="-128"/>
                <a:cs typeface="Calibri" panose="020F0502020204030204" pitchFamily="34" charset="0"/>
              </a:rPr>
              <a:t>otsuka@centable.jp</a:t>
            </a:r>
            <a:r>
              <a:rPr kumimoji="1" lang="en-US" altLang="ja-JP" sz="2400" b="0" i="0" u="none" strike="noStrike" kern="1200" cap="none" spc="0" normalizeH="0" baseline="0" noProof="0" dirty="0">
                <a:ln>
                  <a:noFill/>
                </a:ln>
                <a:solidFill>
                  <a:srgbClr val="000000"/>
                </a:solidFill>
                <a:effectLst/>
                <a:uLnTx/>
                <a:uFillTx/>
                <a:latin typeface="+mj-lt"/>
                <a:ea typeface="ＭＳ Ｐゴシック" panose="020B0600070205080204" pitchFamily="50" charset="-128"/>
                <a:cs typeface="Calibri" panose="020F0502020204030204" pitchFamily="34" charset="0"/>
              </a:rPr>
              <a:t>       </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Tel</a:t>
            </a: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090-6472-0559</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ホームページ：</a:t>
            </a:r>
            <a:r>
              <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hlinkClick r:id="rId2">
                  <a:extLst>
                    <a:ext uri="{A12FA001-AC4F-418D-AE19-62706E023703}">
                      <ahyp:hlinkClr xmlns:ahyp="http://schemas.microsoft.com/office/drawing/2018/hyperlinkcolor" val="tx"/>
                    </a:ext>
                  </a:extLst>
                </a:hlinkClick>
              </a:rPr>
              <a:t>https://centable.jp</a:t>
            </a:r>
            <a:endPar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en-US" altLang="ja-JP" sz="2400" dirty="0">
                <a:solidFill>
                  <a:srgbClr val="000000"/>
                </a:solidFill>
                <a:latin typeface="ＭＳ Ｐゴシック" panose="020B0600070205080204" pitchFamily="50" charset="-128"/>
                <a:ea typeface="ＭＳ Ｐゴシック" panose="020B0600070205080204" pitchFamily="50" charset="-128"/>
              </a:rPr>
              <a:t>M&amp;A</a:t>
            </a:r>
            <a:r>
              <a:rPr lang="ja-JP" altLang="en-US" sz="2400" dirty="0">
                <a:solidFill>
                  <a:srgbClr val="000000"/>
                </a:solidFill>
                <a:latin typeface="ＭＳ Ｐゴシック" panose="020B0600070205080204" pitchFamily="50" charset="-128"/>
                <a:ea typeface="ＭＳ Ｐゴシック" panose="020B0600070205080204" pitchFamily="50" charset="-128"/>
              </a:rPr>
              <a:t>の</a:t>
            </a:r>
            <a:r>
              <a:rPr lang="en-US" altLang="ja-JP" sz="2400" dirty="0">
                <a:solidFill>
                  <a:srgbClr val="000000"/>
                </a:solidFill>
                <a:latin typeface="ＭＳ Ｐゴシック" panose="020B0600070205080204" pitchFamily="50" charset="-128"/>
                <a:ea typeface="ＭＳ Ｐゴシック" panose="020B0600070205080204" pitchFamily="50" charset="-128"/>
              </a:rPr>
              <a:t>LP</a:t>
            </a:r>
            <a:r>
              <a:rPr lang="ja-JP" altLang="en-US" sz="2400" dirty="0">
                <a:solidFill>
                  <a:srgbClr val="000000"/>
                </a:solidFill>
                <a:latin typeface="ＭＳ Ｐゴシック" panose="020B0600070205080204" pitchFamily="50" charset="-128"/>
                <a:ea typeface="ＭＳ Ｐゴシック" panose="020B0600070205080204" pitchFamily="50" charset="-128"/>
              </a:rPr>
              <a:t>：</a:t>
            </a:r>
            <a:endParaRPr lang="en-US" altLang="ja-JP" sz="2400" dirty="0">
              <a:solidFill>
                <a:srgbClr val="000000"/>
              </a:solidFill>
              <a:latin typeface="ＭＳ Ｐゴシック" panose="020B0600070205080204" pitchFamily="50" charset="-128"/>
              <a:ea typeface="ＭＳ Ｐゴシック" panose="020B0600070205080204" pitchFamily="50" charset="-128"/>
            </a:endParaRPr>
          </a:p>
          <a:p>
            <a:pPr marL="271463" marR="0" lvl="0" algn="l" defTabSz="914400" rtl="0" eaLnBrk="1" fontAlgn="auto" latinLnBrk="0" hangingPunct="1">
              <a:spcBef>
                <a:spcPts val="0"/>
              </a:spcBef>
              <a:spcAft>
                <a:spcPts val="0"/>
              </a:spcAft>
              <a:buClrTx/>
              <a:buSzTx/>
              <a:buFontTx/>
              <a:buNone/>
              <a:tabLst/>
              <a:defRPr/>
            </a:pPr>
            <a:r>
              <a:rPr lang="en-US" altLang="ja-JP" sz="2000" dirty="0">
                <a:solidFill>
                  <a:srgbClr val="000000"/>
                </a:solidFill>
                <a:latin typeface="ＭＳ Ｐゴシック" panose="020B0600070205080204" pitchFamily="50" charset="-128"/>
                <a:ea typeface="ＭＳ Ｐゴシック" panose="020B0600070205080204" pitchFamily="50" charset="-128"/>
              </a:rPr>
              <a:t>https://centable.jp/ma-lp?fbclid=IwAR2TLqHxZK8sE-Ez727qhL2k8kYfI8Z4C2SO88XXkEvTq5pBmK_PSt3lk18</a:t>
            </a:r>
            <a:endParaRPr kumimoji="1" lang="ja-JP" altLang="en-US" sz="2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4A707AA3-C946-4F9C-85A3-3D838D043DB4}"/>
              </a:ext>
            </a:extLst>
          </p:cNvPr>
          <p:cNvSpPr>
            <a:spLocks noGrp="1"/>
          </p:cNvSpPr>
          <p:nvPr>
            <p:ph type="sldNum" sz="quarter" idx="12"/>
          </p:nvPr>
        </p:nvSpPr>
        <p:spPr/>
        <p:txBody>
          <a:bodyPr/>
          <a:lstStyle/>
          <a:p>
            <a:fld id="{6F8E6966-F97B-461E-B3B6-5212917A00F6}" type="slidenum">
              <a:rPr kumimoji="1" lang="ja-JP" altLang="en-US" sz="2400" smtClean="0"/>
              <a:t>31</a:t>
            </a:fld>
            <a:endParaRPr kumimoji="1" lang="ja-JP" altLang="en-US" sz="2400" dirty="0"/>
          </a:p>
        </p:txBody>
      </p:sp>
      <p:pic>
        <p:nvPicPr>
          <p:cNvPr id="8" name="図 7">
            <a:extLst>
              <a:ext uri="{FF2B5EF4-FFF2-40B4-BE49-F238E27FC236}">
                <a16:creationId xmlns:a16="http://schemas.microsoft.com/office/drawing/2014/main" id="{6BAAA498-4B23-4A08-96F3-8C2C13E82F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530" y="659018"/>
            <a:ext cx="1612969" cy="1911431"/>
          </a:xfrm>
          <a:prstGeom prst="rect">
            <a:avLst/>
          </a:prstGeom>
        </p:spPr>
      </p:pic>
      <p:sp>
        <p:nvSpPr>
          <p:cNvPr id="3" name="テキスト ボックス 2">
            <a:extLst>
              <a:ext uri="{FF2B5EF4-FFF2-40B4-BE49-F238E27FC236}">
                <a16:creationId xmlns:a16="http://schemas.microsoft.com/office/drawing/2014/main" id="{C7DD0149-38AA-481E-9257-D46AF2491086}"/>
              </a:ext>
            </a:extLst>
          </p:cNvPr>
          <p:cNvSpPr txBox="1"/>
          <p:nvPr/>
        </p:nvSpPr>
        <p:spPr>
          <a:xfrm>
            <a:off x="2672478" y="1130691"/>
            <a:ext cx="5736885" cy="1384995"/>
          </a:xfrm>
          <a:prstGeom prst="rect">
            <a:avLst/>
          </a:prstGeom>
          <a:noFill/>
        </p:spPr>
        <p:txBody>
          <a:bodyPr wrap="square" rtlCol="0">
            <a:spAutoFit/>
          </a:bodyPr>
          <a:lstStyle/>
          <a:p>
            <a:r>
              <a:rPr kumimoji="1" lang="ja-JP" altLang="en-US" sz="2400" dirty="0"/>
              <a:t>資料請求ありがとうございました。</a:t>
            </a:r>
            <a:endParaRPr kumimoji="1" lang="en-US" altLang="ja-JP" sz="2400" dirty="0"/>
          </a:p>
          <a:p>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Ｍ＆Ａ・資本提携、会社経営等に関するご質問・ご相談はお気軽にお問合せ下さい！</a:t>
            </a:r>
          </a:p>
        </p:txBody>
      </p:sp>
    </p:spTree>
    <p:extLst>
      <p:ext uri="{BB962C8B-B14F-4D97-AF65-F5344CB8AC3E}">
        <p14:creationId xmlns:p14="http://schemas.microsoft.com/office/powerpoint/2010/main" val="304937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F8E6966-F97B-461E-B3B6-5212917A00F6}" type="slidenum">
              <a:rPr kumimoji="1" lang="ja-JP" altLang="en-US" sz="2400" smtClean="0"/>
              <a:t>4</a:t>
            </a:fld>
            <a:endParaRPr kumimoji="1" lang="ja-JP" altLang="en-US" sz="2400" dirty="0"/>
          </a:p>
        </p:txBody>
      </p:sp>
      <p:sp>
        <p:nvSpPr>
          <p:cNvPr id="3" name="テキスト ボックス 2">
            <a:extLst>
              <a:ext uri="{FF2B5EF4-FFF2-40B4-BE49-F238E27FC236}">
                <a16:creationId xmlns:a16="http://schemas.microsoft.com/office/drawing/2014/main" id="{3BBB11A5-A8CB-5AB2-2FAA-103828A3AB0C}"/>
              </a:ext>
            </a:extLst>
          </p:cNvPr>
          <p:cNvSpPr txBox="1"/>
          <p:nvPr/>
        </p:nvSpPr>
        <p:spPr>
          <a:xfrm>
            <a:off x="683568" y="332656"/>
            <a:ext cx="6912768" cy="830997"/>
          </a:xfrm>
          <a:prstGeom prst="rect">
            <a:avLst/>
          </a:prstGeom>
          <a:noFill/>
        </p:spPr>
        <p:txBody>
          <a:bodyPr wrap="square" rtlCol="0">
            <a:spAutoFit/>
          </a:bodyPr>
          <a:lstStyle/>
          <a:p>
            <a:r>
              <a:rPr kumimoji="1" lang="ja-JP" altLang="en-US" sz="4800" dirty="0"/>
              <a:t>弊社の提供サービス</a:t>
            </a:r>
          </a:p>
        </p:txBody>
      </p:sp>
      <p:sp>
        <p:nvSpPr>
          <p:cNvPr id="5" name="正方形/長方形 4">
            <a:extLst>
              <a:ext uri="{FF2B5EF4-FFF2-40B4-BE49-F238E27FC236}">
                <a16:creationId xmlns:a16="http://schemas.microsoft.com/office/drawing/2014/main" id="{B633BF1B-1FA3-B385-1286-87393286A496}"/>
              </a:ext>
            </a:extLst>
          </p:cNvPr>
          <p:cNvSpPr/>
          <p:nvPr/>
        </p:nvSpPr>
        <p:spPr>
          <a:xfrm>
            <a:off x="678892" y="1844659"/>
            <a:ext cx="695077" cy="1113218"/>
          </a:xfrm>
          <a:prstGeom prst="rect">
            <a:avLst/>
          </a:prstGeom>
          <a:solidFill>
            <a:sysClr val="window" lastClr="FFFFFF"/>
          </a:solidFill>
          <a:ln w="28575" cap="flat" cmpd="sng" algn="ctr">
            <a:solidFill>
              <a:srgbClr val="4472C4">
                <a:shade val="50000"/>
              </a:srgbClr>
            </a:solidFill>
            <a:prstDash val="solid"/>
            <a:miter lim="800000"/>
          </a:ln>
          <a:effectLst/>
        </p:spPr>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検討段階</a:t>
            </a:r>
          </a:p>
        </p:txBody>
      </p:sp>
      <p:sp>
        <p:nvSpPr>
          <p:cNvPr id="7" name="正方形/長方形 6">
            <a:extLst>
              <a:ext uri="{FF2B5EF4-FFF2-40B4-BE49-F238E27FC236}">
                <a16:creationId xmlns:a16="http://schemas.microsoft.com/office/drawing/2014/main" id="{5BC4EEA2-A909-44C3-8907-DDCE36A1B876}"/>
              </a:ext>
            </a:extLst>
          </p:cNvPr>
          <p:cNvSpPr/>
          <p:nvPr/>
        </p:nvSpPr>
        <p:spPr>
          <a:xfrm>
            <a:off x="1503426" y="1844659"/>
            <a:ext cx="3554749" cy="1113218"/>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お問い合わせ</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無料相談</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サービス内容の検討</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アドバイザリー契約締結</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a:extLst>
              <a:ext uri="{FF2B5EF4-FFF2-40B4-BE49-F238E27FC236}">
                <a16:creationId xmlns:a16="http://schemas.microsoft.com/office/drawing/2014/main" id="{1A0F03F7-69BE-35BC-D88C-E9CF41DE6A13}"/>
              </a:ext>
            </a:extLst>
          </p:cNvPr>
          <p:cNvSpPr/>
          <p:nvPr/>
        </p:nvSpPr>
        <p:spPr>
          <a:xfrm>
            <a:off x="678893" y="3008470"/>
            <a:ext cx="695077" cy="3165559"/>
          </a:xfrm>
          <a:prstGeom prst="rect">
            <a:avLst/>
          </a:prstGeom>
          <a:solidFill>
            <a:sysClr val="window" lastClr="FFFFFF"/>
          </a:solidFill>
          <a:ln w="28575" cap="flat" cmpd="sng" algn="ctr">
            <a:solidFill>
              <a:srgbClr val="4472C4">
                <a:shade val="50000"/>
              </a:srgbClr>
            </a:solidFill>
            <a:prstDash val="solid"/>
            <a:miter lim="800000"/>
          </a:ln>
          <a:effectLst/>
        </p:spPr>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Ｍ＆Ａサービスの主な流れ</a:t>
            </a:r>
          </a:p>
        </p:txBody>
      </p:sp>
      <p:sp>
        <p:nvSpPr>
          <p:cNvPr id="9" name="正方形/長方形 8">
            <a:extLst>
              <a:ext uri="{FF2B5EF4-FFF2-40B4-BE49-F238E27FC236}">
                <a16:creationId xmlns:a16="http://schemas.microsoft.com/office/drawing/2014/main" id="{DE6EBB2D-1991-0AE9-A69F-C5225A3BF774}"/>
              </a:ext>
            </a:extLst>
          </p:cNvPr>
          <p:cNvSpPr/>
          <p:nvPr/>
        </p:nvSpPr>
        <p:spPr>
          <a:xfrm>
            <a:off x="1503426" y="2996787"/>
            <a:ext cx="3554749" cy="3175045"/>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M&amp;A</a:t>
            </a: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戦略の策定</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M&amp;A</a:t>
            </a: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の進め方詳細検討</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相手企業との交渉開始</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意向表明書</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デューデリジェンス実施</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詳細条件の交渉</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最終契約書の締結</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クロージング（株式売買）</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defTabSz="914400" eaLnBrk="1" fontAlgn="auto" latinLnBrk="0" hangingPunct="1">
              <a:spcBef>
                <a:spcPts val="60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⑨  </a:t>
            </a:r>
            <a:r>
              <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PMI</a:t>
            </a: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（買収後の企業統合））</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0" name="正方形/長方形 9">
            <a:extLst>
              <a:ext uri="{FF2B5EF4-FFF2-40B4-BE49-F238E27FC236}">
                <a16:creationId xmlns:a16="http://schemas.microsoft.com/office/drawing/2014/main" id="{C96AFDBE-8696-87EC-4D13-6B28BC8BE1AC}"/>
              </a:ext>
            </a:extLst>
          </p:cNvPr>
          <p:cNvSpPr/>
          <p:nvPr/>
        </p:nvSpPr>
        <p:spPr>
          <a:xfrm>
            <a:off x="5162984" y="1844659"/>
            <a:ext cx="3459144" cy="1113218"/>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アドバイザリー契約締結までは無料で相談できます。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8D50AFF8-A069-5ED3-57A3-798157CDE600}"/>
              </a:ext>
            </a:extLst>
          </p:cNvPr>
          <p:cNvSpPr/>
          <p:nvPr/>
        </p:nvSpPr>
        <p:spPr>
          <a:xfrm>
            <a:off x="5162984" y="3004556"/>
            <a:ext cx="3459144" cy="3175045"/>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228600" marR="0" lvl="0" indent="-228600" defTabSz="91440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M&amp;A</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を実施するか否かも含めて戦略立案の支援も行います。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228600" marR="0" lvl="0" indent="-228600" defTabSz="91440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売り手企業の企業価値を高める必要がある場合は、そのための経営改善についても支援します。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228600" marR="0" lvl="0" indent="-228600" defTabSz="91440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提携弁護士・会計士とチームを組んで、株価算定や問題点の調査などデューデリジェンスを的確に実施します。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228600" marR="0" lvl="0" indent="-228600" defTabSz="91440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価格交渉やその他の条件交渉の支援、株式売買契約書の作成・交渉</a:t>
            </a:r>
            <a:r>
              <a:rPr kumimoji="0" lang="ja-JP" altLang="en-US" sz="1400" kern="0" dirty="0">
                <a:solidFill>
                  <a:prstClr val="black"/>
                </a:solidFill>
                <a:latin typeface="游ゴシック" panose="020B0400000000000000" pitchFamily="50" charset="-128"/>
                <a:ea typeface="游ゴシック" panose="020B0400000000000000" pitchFamily="50" charset="-128"/>
              </a:rPr>
              <a:t>により</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適正な条件での契約締結を支援します。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228600" marR="0" lvl="0" indent="-228600" defTabSz="91440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必要に応じ、</a:t>
            </a:r>
            <a:r>
              <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PMI</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（買収後の企業統合）の支援も行います。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6C8EE3D2-1A02-3171-DC6A-82490E18D3E1}"/>
              </a:ext>
            </a:extLst>
          </p:cNvPr>
          <p:cNvSpPr txBox="1"/>
          <p:nvPr/>
        </p:nvSpPr>
        <p:spPr>
          <a:xfrm>
            <a:off x="679551" y="1308710"/>
            <a:ext cx="8136904" cy="400110"/>
          </a:xfrm>
          <a:prstGeom prst="rect">
            <a:avLst/>
          </a:prstGeom>
          <a:noFill/>
        </p:spPr>
        <p:txBody>
          <a:bodyPr wrap="square" rtlCol="0">
            <a:spAutoFit/>
          </a:bodyPr>
          <a:lstStyle/>
          <a:p>
            <a:r>
              <a:rPr kumimoji="1" lang="ja-JP" altLang="en-US" sz="2000" dirty="0"/>
              <a:t>安心のフルサポートで利益が最大化する</a:t>
            </a:r>
            <a:r>
              <a:rPr kumimoji="1" lang="en-US" altLang="ja-JP" sz="2000" dirty="0"/>
              <a:t>M&amp;A</a:t>
            </a:r>
            <a:r>
              <a:rPr kumimoji="1" lang="ja-JP" altLang="en-US" sz="2000" dirty="0"/>
              <a:t>・資本提携を成功させます！</a:t>
            </a:r>
          </a:p>
        </p:txBody>
      </p:sp>
    </p:spTree>
    <p:extLst>
      <p:ext uri="{BB962C8B-B14F-4D97-AF65-F5344CB8AC3E}">
        <p14:creationId xmlns:p14="http://schemas.microsoft.com/office/powerpoint/2010/main" val="82440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F2372-71F4-D42A-7D16-2F782CC764E0}"/>
              </a:ext>
            </a:extLst>
          </p:cNvPr>
          <p:cNvSpPr>
            <a:spLocks noGrp="1"/>
          </p:cNvSpPr>
          <p:nvPr>
            <p:ph type="title"/>
          </p:nvPr>
        </p:nvSpPr>
        <p:spPr>
          <a:xfrm>
            <a:off x="683568" y="281635"/>
            <a:ext cx="7543800" cy="838140"/>
          </a:xfrm>
        </p:spPr>
        <p:txBody>
          <a:bodyPr>
            <a:normAutofit/>
          </a:bodyPr>
          <a:lstStyle/>
          <a:p>
            <a:r>
              <a:rPr lang="ja-JP" altLang="en-US" dirty="0">
                <a:solidFill>
                  <a:srgbClr val="000000">
                    <a:lumMod val="75000"/>
                    <a:lumOff val="25000"/>
                  </a:srgbClr>
                </a:solidFill>
                <a:latin typeface="Calibri Light" panose="020F0302020204030204"/>
                <a:ea typeface="ＭＳ Ｐゴシック" panose="020B0600070205080204" pitchFamily="50" charset="-128"/>
              </a:rPr>
              <a:t>一般的なＭ＆Ａ料金の相場</a:t>
            </a:r>
            <a:endParaRPr kumimoji="1" lang="ja-JP" altLang="en-US" dirty="0"/>
          </a:p>
        </p:txBody>
      </p:sp>
      <p:sp>
        <p:nvSpPr>
          <p:cNvPr id="4" name="スライド番号プレースホルダー 3">
            <a:extLst>
              <a:ext uri="{FF2B5EF4-FFF2-40B4-BE49-F238E27FC236}">
                <a16:creationId xmlns:a16="http://schemas.microsoft.com/office/drawing/2014/main" id="{7D05D515-702C-61F6-8721-21021FAB1F72}"/>
              </a:ext>
            </a:extLst>
          </p:cNvPr>
          <p:cNvSpPr>
            <a:spLocks noGrp="1"/>
          </p:cNvSpPr>
          <p:nvPr>
            <p:ph type="sldNum" sz="quarter" idx="12"/>
          </p:nvPr>
        </p:nvSpPr>
        <p:spPr/>
        <p:txBody>
          <a:bodyPr/>
          <a:lstStyle/>
          <a:p>
            <a:fld id="{6F8E6966-F97B-461E-B3B6-5212917A00F6}" type="slidenum">
              <a:rPr lang="ja-JP" altLang="en-US" smtClean="0"/>
              <a:pPr/>
              <a:t>5</a:t>
            </a:fld>
            <a:endParaRPr lang="ja-JP" altLang="en-US" dirty="0"/>
          </a:p>
        </p:txBody>
      </p:sp>
      <p:graphicFrame>
        <p:nvGraphicFramePr>
          <p:cNvPr id="5" name="表 5">
            <a:extLst>
              <a:ext uri="{FF2B5EF4-FFF2-40B4-BE49-F238E27FC236}">
                <a16:creationId xmlns:a16="http://schemas.microsoft.com/office/drawing/2014/main" id="{990D6BC2-B6F8-13BD-A1C2-EA37CE658377}"/>
              </a:ext>
            </a:extLst>
          </p:cNvPr>
          <p:cNvGraphicFramePr>
            <a:graphicFrameLocks noGrp="1"/>
          </p:cNvGraphicFramePr>
          <p:nvPr>
            <p:extLst>
              <p:ext uri="{D42A27DB-BD31-4B8C-83A1-F6EECF244321}">
                <p14:modId xmlns:p14="http://schemas.microsoft.com/office/powerpoint/2010/main" val="1757433580"/>
              </p:ext>
            </p:extLst>
          </p:nvPr>
        </p:nvGraphicFramePr>
        <p:xfrm>
          <a:off x="449904" y="1261659"/>
          <a:ext cx="8150049" cy="2225040"/>
        </p:xfrm>
        <a:graphic>
          <a:graphicData uri="http://schemas.openxmlformats.org/drawingml/2006/table">
            <a:tbl>
              <a:tblPr firstRow="1" bandRow="1">
                <a:tableStyleId>{5940675A-B579-460E-94D1-54222C63F5DA}</a:tableStyleId>
              </a:tblPr>
              <a:tblGrid>
                <a:gridCol w="2245393">
                  <a:extLst>
                    <a:ext uri="{9D8B030D-6E8A-4147-A177-3AD203B41FA5}">
                      <a16:colId xmlns:a16="http://schemas.microsoft.com/office/drawing/2014/main" val="3976208239"/>
                    </a:ext>
                  </a:extLst>
                </a:gridCol>
                <a:gridCol w="3312368">
                  <a:extLst>
                    <a:ext uri="{9D8B030D-6E8A-4147-A177-3AD203B41FA5}">
                      <a16:colId xmlns:a16="http://schemas.microsoft.com/office/drawing/2014/main" val="2711956220"/>
                    </a:ext>
                  </a:extLst>
                </a:gridCol>
                <a:gridCol w="2592288">
                  <a:extLst>
                    <a:ext uri="{9D8B030D-6E8A-4147-A177-3AD203B41FA5}">
                      <a16:colId xmlns:a16="http://schemas.microsoft.com/office/drawing/2014/main" val="501528456"/>
                    </a:ext>
                  </a:extLst>
                </a:gridCol>
              </a:tblGrid>
              <a:tr h="370840">
                <a:tc>
                  <a:txBody>
                    <a:bodyPr/>
                    <a:lstStyle/>
                    <a:p>
                      <a:pPr algn="ctr"/>
                      <a:r>
                        <a:rPr kumimoji="1" lang="ja-JP" altLang="en-US" sz="1600" dirty="0"/>
                        <a:t>料金項目</a:t>
                      </a:r>
                    </a:p>
                  </a:txBody>
                  <a:tcPr/>
                </a:tc>
                <a:tc>
                  <a:txBody>
                    <a:bodyPr/>
                    <a:lstStyle/>
                    <a:p>
                      <a:pPr algn="ctr"/>
                      <a:r>
                        <a:rPr kumimoji="1" lang="ja-JP" altLang="en-US" sz="1600" dirty="0"/>
                        <a:t>内容</a:t>
                      </a:r>
                    </a:p>
                  </a:txBody>
                  <a:tcPr/>
                </a:tc>
                <a:tc>
                  <a:txBody>
                    <a:bodyPr/>
                    <a:lstStyle/>
                    <a:p>
                      <a:pPr algn="ctr"/>
                      <a:r>
                        <a:rPr kumimoji="1" lang="ja-JP" altLang="en-US" sz="1600" dirty="0"/>
                        <a:t>相場</a:t>
                      </a:r>
                    </a:p>
                  </a:txBody>
                  <a:tcPr/>
                </a:tc>
                <a:extLst>
                  <a:ext uri="{0D108BD9-81ED-4DB2-BD59-A6C34878D82A}">
                    <a16:rowId xmlns:a16="http://schemas.microsoft.com/office/drawing/2014/main" val="161162413"/>
                  </a:ext>
                </a:extLst>
              </a:tr>
              <a:tr h="370840">
                <a:tc>
                  <a:txBody>
                    <a:bodyPr/>
                    <a:lstStyle/>
                    <a:p>
                      <a:r>
                        <a:rPr kumimoji="1" lang="ja-JP" altLang="en-US" sz="1600" dirty="0"/>
                        <a:t>着手金</a:t>
                      </a:r>
                    </a:p>
                  </a:txBody>
                  <a:tcPr/>
                </a:tc>
                <a:tc>
                  <a:txBody>
                    <a:bodyPr/>
                    <a:lstStyle/>
                    <a:p>
                      <a:r>
                        <a:rPr kumimoji="1" lang="ja-JP" altLang="en-US" sz="1600" dirty="0"/>
                        <a:t>業務委託契約締結時の料金</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1000</a:t>
                      </a:r>
                      <a:r>
                        <a:rPr kumimoji="1" lang="ja-JP" altLang="en-US" sz="1600" dirty="0"/>
                        <a:t>万円～</a:t>
                      </a:r>
                      <a:r>
                        <a:rPr kumimoji="1" lang="en-US" altLang="ja-JP" sz="1600" dirty="0"/>
                        <a:t>2</a:t>
                      </a:r>
                      <a:r>
                        <a:rPr kumimoji="1" lang="ja-JP" altLang="en-US" sz="1600" dirty="0"/>
                        <a:t>千万円</a:t>
                      </a:r>
                    </a:p>
                  </a:txBody>
                  <a:tcPr/>
                </a:tc>
                <a:extLst>
                  <a:ext uri="{0D108BD9-81ED-4DB2-BD59-A6C34878D82A}">
                    <a16:rowId xmlns:a16="http://schemas.microsoft.com/office/drawing/2014/main" val="2558620583"/>
                  </a:ext>
                </a:extLst>
              </a:tr>
              <a:tr h="370840">
                <a:tc>
                  <a:txBody>
                    <a:bodyPr/>
                    <a:lstStyle/>
                    <a:p>
                      <a:r>
                        <a:rPr kumimoji="1" lang="ja-JP" altLang="en-US" sz="1600" dirty="0"/>
                        <a:t>月額報酬</a:t>
                      </a:r>
                    </a:p>
                  </a:txBody>
                  <a:tcPr/>
                </a:tc>
                <a:tc>
                  <a:txBody>
                    <a:bodyPr/>
                    <a:lstStyle/>
                    <a:p>
                      <a:r>
                        <a:rPr kumimoji="1" lang="ja-JP" altLang="en-US" sz="1600" dirty="0"/>
                        <a:t>毎月発生する料金</a:t>
                      </a:r>
                    </a:p>
                  </a:txBody>
                  <a:tcPr/>
                </a:tc>
                <a:tc>
                  <a:txBody>
                    <a:bodyPr/>
                    <a:lstStyle/>
                    <a:p>
                      <a:r>
                        <a:rPr kumimoji="1" lang="en-US" altLang="ja-JP" sz="1600" dirty="0"/>
                        <a:t>20</a:t>
                      </a:r>
                      <a:r>
                        <a:rPr kumimoji="1" lang="ja-JP" altLang="en-US" sz="1600" dirty="0"/>
                        <a:t>万円～</a:t>
                      </a:r>
                      <a:r>
                        <a:rPr kumimoji="1" lang="en-US" altLang="ja-JP" sz="1600" dirty="0"/>
                        <a:t>200</a:t>
                      </a:r>
                      <a:r>
                        <a:rPr kumimoji="1" lang="ja-JP" altLang="en-US" sz="1600" dirty="0"/>
                        <a:t>万円</a:t>
                      </a:r>
                    </a:p>
                  </a:txBody>
                  <a:tcPr/>
                </a:tc>
                <a:extLst>
                  <a:ext uri="{0D108BD9-81ED-4DB2-BD59-A6C34878D82A}">
                    <a16:rowId xmlns:a16="http://schemas.microsoft.com/office/drawing/2014/main" val="3042000231"/>
                  </a:ext>
                </a:extLst>
              </a:tr>
              <a:tr h="370840">
                <a:tc>
                  <a:txBody>
                    <a:bodyPr/>
                    <a:lstStyle/>
                    <a:p>
                      <a:r>
                        <a:rPr kumimoji="1" lang="ja-JP" altLang="en-US" sz="1600" dirty="0"/>
                        <a:t>中間報酬</a:t>
                      </a:r>
                    </a:p>
                  </a:txBody>
                  <a:tcPr/>
                </a:tc>
                <a:tc>
                  <a:txBody>
                    <a:bodyPr/>
                    <a:lstStyle/>
                    <a:p>
                      <a:r>
                        <a:rPr kumimoji="1" lang="ja-JP" altLang="en-US" sz="1600" dirty="0"/>
                        <a:t>相手企業と基本合意締結時の料金</a:t>
                      </a:r>
                    </a:p>
                  </a:txBody>
                  <a:tcPr/>
                </a:tc>
                <a:tc>
                  <a:txBody>
                    <a:bodyPr/>
                    <a:lstStyle/>
                    <a:p>
                      <a:r>
                        <a:rPr kumimoji="1" lang="ja-JP" altLang="en-US" sz="1600" dirty="0"/>
                        <a:t>成功報酬の</a:t>
                      </a:r>
                      <a:r>
                        <a:rPr kumimoji="1" lang="en-US" altLang="ja-JP" sz="1600" dirty="0"/>
                        <a:t>10%</a:t>
                      </a:r>
                      <a:r>
                        <a:rPr kumimoji="1" lang="ja-JP" altLang="en-US" sz="1600" dirty="0"/>
                        <a:t>～</a:t>
                      </a:r>
                      <a:r>
                        <a:rPr kumimoji="1" lang="en-US" altLang="ja-JP" sz="1600" dirty="0"/>
                        <a:t>30</a:t>
                      </a:r>
                      <a:r>
                        <a:rPr kumimoji="1" lang="ja-JP" altLang="en-US" sz="1600" dirty="0"/>
                        <a:t>％</a:t>
                      </a:r>
                    </a:p>
                  </a:txBody>
                  <a:tcPr/>
                </a:tc>
                <a:extLst>
                  <a:ext uri="{0D108BD9-81ED-4DB2-BD59-A6C34878D82A}">
                    <a16:rowId xmlns:a16="http://schemas.microsoft.com/office/drawing/2014/main" val="3053753466"/>
                  </a:ext>
                </a:extLst>
              </a:tr>
              <a:tr h="370840">
                <a:tc>
                  <a:txBody>
                    <a:bodyPr/>
                    <a:lstStyle/>
                    <a:p>
                      <a:r>
                        <a:rPr kumimoji="1" lang="ja-JP" altLang="en-US" sz="1600" dirty="0"/>
                        <a:t>デューデリジェンス費用</a:t>
                      </a:r>
                    </a:p>
                  </a:txBody>
                  <a:tcPr/>
                </a:tc>
                <a:tc>
                  <a:txBody>
                    <a:bodyPr/>
                    <a:lstStyle/>
                    <a:p>
                      <a:r>
                        <a:rPr kumimoji="1" lang="ja-JP" altLang="en-US" sz="1600" dirty="0"/>
                        <a:t>デューデリジェンス実施の料金</a:t>
                      </a:r>
                    </a:p>
                  </a:txBody>
                  <a:tcPr/>
                </a:tc>
                <a:tc>
                  <a:txBody>
                    <a:bodyPr/>
                    <a:lstStyle/>
                    <a:p>
                      <a:r>
                        <a:rPr kumimoji="1" lang="ja-JP" altLang="en-US" sz="1600"/>
                        <a:t>数</a:t>
                      </a:r>
                      <a:r>
                        <a:rPr kumimoji="1" lang="en-US" altLang="ja-JP" sz="1600" dirty="0"/>
                        <a:t>10</a:t>
                      </a:r>
                      <a:r>
                        <a:rPr kumimoji="1" lang="ja-JP" altLang="en-US" sz="1600"/>
                        <a:t>万円～数</a:t>
                      </a:r>
                      <a:r>
                        <a:rPr kumimoji="1" lang="en-US" altLang="ja-JP" sz="1600" dirty="0"/>
                        <a:t>100</a:t>
                      </a:r>
                      <a:r>
                        <a:rPr kumimoji="1" lang="ja-JP" altLang="en-US" sz="1600"/>
                        <a:t>万円</a:t>
                      </a:r>
                      <a:endParaRPr kumimoji="1" lang="ja-JP" altLang="en-US" sz="1600" dirty="0"/>
                    </a:p>
                  </a:txBody>
                  <a:tcPr/>
                </a:tc>
                <a:extLst>
                  <a:ext uri="{0D108BD9-81ED-4DB2-BD59-A6C34878D82A}">
                    <a16:rowId xmlns:a16="http://schemas.microsoft.com/office/drawing/2014/main" val="2205065138"/>
                  </a:ext>
                </a:extLst>
              </a:tr>
              <a:tr h="370840">
                <a:tc>
                  <a:txBody>
                    <a:bodyPr/>
                    <a:lstStyle/>
                    <a:p>
                      <a:r>
                        <a:rPr kumimoji="1" lang="ja-JP" altLang="en-US" sz="1600" dirty="0"/>
                        <a:t>成功報酬</a:t>
                      </a:r>
                    </a:p>
                  </a:txBody>
                  <a:tcPr/>
                </a:tc>
                <a:tc>
                  <a:txBody>
                    <a:bodyPr/>
                    <a:lstStyle/>
                    <a:p>
                      <a:r>
                        <a:rPr kumimoji="1" lang="en-US" altLang="ja-JP" sz="1600" dirty="0"/>
                        <a:t>M&amp;A</a:t>
                      </a:r>
                      <a:r>
                        <a:rPr kumimoji="1" lang="ja-JP" altLang="en-US" sz="1600" dirty="0"/>
                        <a:t>成約時の料金</a:t>
                      </a:r>
                    </a:p>
                  </a:txBody>
                  <a:tcPr/>
                </a:tc>
                <a:tc>
                  <a:txBody>
                    <a:bodyPr/>
                    <a:lstStyle/>
                    <a:p>
                      <a:r>
                        <a:rPr kumimoji="1" lang="ja-JP" altLang="en-US" sz="1600" dirty="0"/>
                        <a:t>レーマン方式により算出</a:t>
                      </a:r>
                    </a:p>
                  </a:txBody>
                  <a:tcPr/>
                </a:tc>
                <a:extLst>
                  <a:ext uri="{0D108BD9-81ED-4DB2-BD59-A6C34878D82A}">
                    <a16:rowId xmlns:a16="http://schemas.microsoft.com/office/drawing/2014/main" val="3271061328"/>
                  </a:ext>
                </a:extLst>
              </a:tr>
            </a:tbl>
          </a:graphicData>
        </a:graphic>
      </p:graphicFrame>
      <p:sp>
        <p:nvSpPr>
          <p:cNvPr id="6" name="テキスト ボックス 5">
            <a:extLst>
              <a:ext uri="{FF2B5EF4-FFF2-40B4-BE49-F238E27FC236}">
                <a16:creationId xmlns:a16="http://schemas.microsoft.com/office/drawing/2014/main" id="{9377D75A-9026-C2DD-58CB-A4E34F3CA087}"/>
              </a:ext>
            </a:extLst>
          </p:cNvPr>
          <p:cNvSpPr txBox="1"/>
          <p:nvPr/>
        </p:nvSpPr>
        <p:spPr>
          <a:xfrm>
            <a:off x="449904" y="3631484"/>
            <a:ext cx="3744416" cy="369332"/>
          </a:xfrm>
          <a:prstGeom prst="rect">
            <a:avLst/>
          </a:prstGeom>
          <a:noFill/>
        </p:spPr>
        <p:txBody>
          <a:bodyPr wrap="square" rtlCol="0">
            <a:spAutoFit/>
          </a:bodyPr>
          <a:lstStyle/>
          <a:p>
            <a:r>
              <a:rPr kumimoji="1" lang="ja-JP" altLang="en-US" dirty="0"/>
              <a:t>（参考） </a:t>
            </a:r>
            <a:r>
              <a:rPr kumimoji="1" lang="en-US" altLang="ja-JP" dirty="0"/>
              <a:t>【</a:t>
            </a:r>
            <a:r>
              <a:rPr kumimoji="1" lang="ja-JP" altLang="en-US" dirty="0"/>
              <a:t>レーマン方式の計算</a:t>
            </a:r>
            <a:r>
              <a:rPr kumimoji="1" lang="en-US" altLang="ja-JP" dirty="0"/>
              <a:t>】</a:t>
            </a:r>
          </a:p>
        </p:txBody>
      </p:sp>
      <p:graphicFrame>
        <p:nvGraphicFramePr>
          <p:cNvPr id="7" name="表 7">
            <a:extLst>
              <a:ext uri="{FF2B5EF4-FFF2-40B4-BE49-F238E27FC236}">
                <a16:creationId xmlns:a16="http://schemas.microsoft.com/office/drawing/2014/main" id="{BEF70C84-E31B-15BE-9920-C14A09237E0A}"/>
              </a:ext>
            </a:extLst>
          </p:cNvPr>
          <p:cNvGraphicFramePr>
            <a:graphicFrameLocks noGrp="1"/>
          </p:cNvGraphicFramePr>
          <p:nvPr>
            <p:extLst>
              <p:ext uri="{D42A27DB-BD31-4B8C-83A1-F6EECF244321}">
                <p14:modId xmlns:p14="http://schemas.microsoft.com/office/powerpoint/2010/main" val="3880927478"/>
              </p:ext>
            </p:extLst>
          </p:nvPr>
        </p:nvGraphicFramePr>
        <p:xfrm>
          <a:off x="449904" y="4000816"/>
          <a:ext cx="6426352" cy="2225040"/>
        </p:xfrm>
        <a:graphic>
          <a:graphicData uri="http://schemas.openxmlformats.org/drawingml/2006/table">
            <a:tbl>
              <a:tblPr firstRow="1" bandRow="1">
                <a:tableStyleId>{5940675A-B579-460E-94D1-54222C63F5DA}</a:tableStyleId>
              </a:tblPr>
              <a:tblGrid>
                <a:gridCol w="2367377">
                  <a:extLst>
                    <a:ext uri="{9D8B030D-6E8A-4147-A177-3AD203B41FA5}">
                      <a16:colId xmlns:a16="http://schemas.microsoft.com/office/drawing/2014/main" val="3323318105"/>
                    </a:ext>
                  </a:extLst>
                </a:gridCol>
                <a:gridCol w="4058975">
                  <a:extLst>
                    <a:ext uri="{9D8B030D-6E8A-4147-A177-3AD203B41FA5}">
                      <a16:colId xmlns:a16="http://schemas.microsoft.com/office/drawing/2014/main" val="3807438120"/>
                    </a:ext>
                  </a:extLst>
                </a:gridCol>
              </a:tblGrid>
              <a:tr h="370840">
                <a:tc>
                  <a:txBody>
                    <a:bodyPr/>
                    <a:lstStyle/>
                    <a:p>
                      <a:r>
                        <a:rPr kumimoji="1" lang="ja-JP" altLang="en-US" dirty="0"/>
                        <a:t>買収価格</a:t>
                      </a:r>
                    </a:p>
                  </a:txBody>
                  <a:tcPr/>
                </a:tc>
                <a:tc>
                  <a:txBody>
                    <a:bodyPr/>
                    <a:lstStyle/>
                    <a:p>
                      <a:r>
                        <a:rPr kumimoji="1" lang="ja-JP" altLang="en-US" dirty="0"/>
                        <a:t>成功報酬額</a:t>
                      </a:r>
                    </a:p>
                  </a:txBody>
                  <a:tcPr/>
                </a:tc>
                <a:extLst>
                  <a:ext uri="{0D108BD9-81ED-4DB2-BD59-A6C34878D82A}">
                    <a16:rowId xmlns:a16="http://schemas.microsoft.com/office/drawing/2014/main" val="1325397102"/>
                  </a:ext>
                </a:extLst>
              </a:tr>
              <a:tr h="370840">
                <a:tc>
                  <a:txBody>
                    <a:bodyPr/>
                    <a:lstStyle/>
                    <a:p>
                      <a:r>
                        <a:rPr kumimoji="1" lang="en-US" altLang="ja-JP" dirty="0"/>
                        <a:t>5</a:t>
                      </a:r>
                      <a:r>
                        <a:rPr kumimoji="1" lang="ja-JP" altLang="en-US" dirty="0"/>
                        <a:t>億円以下</a:t>
                      </a:r>
                    </a:p>
                  </a:txBody>
                  <a:tcPr/>
                </a:tc>
                <a:tc>
                  <a:txBody>
                    <a:bodyPr/>
                    <a:lstStyle/>
                    <a:p>
                      <a:r>
                        <a:rPr kumimoji="1" lang="ja-JP" altLang="en-US" dirty="0"/>
                        <a:t>買収価格ｘ</a:t>
                      </a:r>
                      <a:r>
                        <a:rPr kumimoji="1" lang="en-US" altLang="ja-JP" dirty="0"/>
                        <a:t>5%</a:t>
                      </a:r>
                      <a:endParaRPr kumimoji="1" lang="ja-JP" altLang="en-US" dirty="0"/>
                    </a:p>
                  </a:txBody>
                  <a:tcPr/>
                </a:tc>
                <a:extLst>
                  <a:ext uri="{0D108BD9-81ED-4DB2-BD59-A6C34878D82A}">
                    <a16:rowId xmlns:a16="http://schemas.microsoft.com/office/drawing/2014/main" val="803201226"/>
                  </a:ext>
                </a:extLst>
              </a:tr>
              <a:tr h="370840">
                <a:tc>
                  <a:txBody>
                    <a:bodyPr/>
                    <a:lstStyle/>
                    <a:p>
                      <a:r>
                        <a:rPr kumimoji="1" lang="en-US" altLang="ja-JP" dirty="0"/>
                        <a:t>5</a:t>
                      </a:r>
                      <a:r>
                        <a:rPr kumimoji="1" lang="ja-JP" altLang="en-US" dirty="0"/>
                        <a:t>億円超</a:t>
                      </a:r>
                      <a:r>
                        <a:rPr kumimoji="1" lang="en-US" altLang="ja-JP" dirty="0"/>
                        <a:t>10</a:t>
                      </a:r>
                      <a:r>
                        <a:rPr kumimoji="1" lang="ja-JP" altLang="en-US" dirty="0"/>
                        <a:t>億円以下</a:t>
                      </a:r>
                    </a:p>
                  </a:txBody>
                  <a:tcPr/>
                </a:tc>
                <a:tc>
                  <a:txBody>
                    <a:bodyPr/>
                    <a:lstStyle/>
                    <a:p>
                      <a:r>
                        <a:rPr kumimoji="1" lang="ja-JP" altLang="en-US" dirty="0"/>
                        <a:t>（買収金額－</a:t>
                      </a:r>
                      <a:r>
                        <a:rPr kumimoji="1" lang="en-US" altLang="ja-JP" dirty="0"/>
                        <a:t>5</a:t>
                      </a:r>
                      <a:r>
                        <a:rPr kumimoji="1" lang="ja-JP" altLang="en-US" dirty="0"/>
                        <a:t>億円）ｘ</a:t>
                      </a:r>
                      <a:r>
                        <a:rPr kumimoji="1" lang="en-US" altLang="ja-JP" dirty="0"/>
                        <a:t>4%</a:t>
                      </a:r>
                      <a:r>
                        <a:rPr kumimoji="1" lang="ja-JP" altLang="en-US"/>
                        <a:t>＋</a:t>
                      </a:r>
                      <a:r>
                        <a:rPr kumimoji="1" lang="en-US" altLang="ja-JP" dirty="0"/>
                        <a:t>2500</a:t>
                      </a:r>
                      <a:r>
                        <a:rPr kumimoji="1" lang="ja-JP" altLang="en-US"/>
                        <a:t>万</a:t>
                      </a:r>
                      <a:r>
                        <a:rPr kumimoji="1" lang="ja-JP" altLang="en-US" dirty="0"/>
                        <a:t>円</a:t>
                      </a:r>
                    </a:p>
                  </a:txBody>
                  <a:tcPr/>
                </a:tc>
                <a:extLst>
                  <a:ext uri="{0D108BD9-81ED-4DB2-BD59-A6C34878D82A}">
                    <a16:rowId xmlns:a16="http://schemas.microsoft.com/office/drawing/2014/main" val="4294777195"/>
                  </a:ext>
                </a:extLst>
              </a:tr>
              <a:tr h="370840">
                <a:tc>
                  <a:txBody>
                    <a:bodyPr/>
                    <a:lstStyle/>
                    <a:p>
                      <a:r>
                        <a:rPr kumimoji="1" lang="en-US" altLang="ja-JP" dirty="0"/>
                        <a:t>10</a:t>
                      </a:r>
                      <a:r>
                        <a:rPr kumimoji="1" lang="ja-JP" altLang="en-US" dirty="0"/>
                        <a:t>億円超</a:t>
                      </a:r>
                      <a:r>
                        <a:rPr kumimoji="1" lang="en-US" altLang="ja-JP" dirty="0"/>
                        <a:t>50</a:t>
                      </a:r>
                      <a:r>
                        <a:rPr kumimoji="1" lang="ja-JP" altLang="en-US" dirty="0"/>
                        <a:t>億円以下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（買収金額－</a:t>
                      </a:r>
                      <a:r>
                        <a:rPr kumimoji="1" lang="en-US" altLang="ja-JP" dirty="0"/>
                        <a:t>10</a:t>
                      </a:r>
                      <a:r>
                        <a:rPr kumimoji="1" lang="ja-JP" altLang="en-US" dirty="0"/>
                        <a:t>億円）ｘ</a:t>
                      </a:r>
                      <a:r>
                        <a:rPr kumimoji="1" lang="en-US" altLang="ja-JP" dirty="0"/>
                        <a:t>3%</a:t>
                      </a:r>
                      <a:r>
                        <a:rPr kumimoji="1" lang="ja-JP" altLang="en-US"/>
                        <a:t>＋</a:t>
                      </a:r>
                      <a:r>
                        <a:rPr kumimoji="1" lang="en-US" altLang="ja-JP" dirty="0"/>
                        <a:t>4500</a:t>
                      </a:r>
                      <a:r>
                        <a:rPr kumimoji="1" lang="ja-JP" altLang="en-US"/>
                        <a:t>万</a:t>
                      </a:r>
                      <a:r>
                        <a:rPr kumimoji="1" lang="ja-JP" altLang="en-US" dirty="0"/>
                        <a:t>円</a:t>
                      </a:r>
                    </a:p>
                  </a:txBody>
                  <a:tcPr/>
                </a:tc>
                <a:extLst>
                  <a:ext uri="{0D108BD9-81ED-4DB2-BD59-A6C34878D82A}">
                    <a16:rowId xmlns:a16="http://schemas.microsoft.com/office/drawing/2014/main" val="1423527760"/>
                  </a:ext>
                </a:extLst>
              </a:tr>
              <a:tr h="370840">
                <a:tc>
                  <a:txBody>
                    <a:bodyPr/>
                    <a:lstStyle/>
                    <a:p>
                      <a:r>
                        <a:rPr kumimoji="1" lang="en-US" altLang="ja-JP" dirty="0"/>
                        <a:t>50</a:t>
                      </a:r>
                      <a:r>
                        <a:rPr kumimoji="1" lang="ja-JP" altLang="en-US" dirty="0"/>
                        <a:t>億円超</a:t>
                      </a:r>
                      <a:r>
                        <a:rPr kumimoji="1" lang="en-US" altLang="ja-JP" dirty="0"/>
                        <a:t>100</a:t>
                      </a:r>
                      <a:r>
                        <a:rPr kumimoji="1" lang="ja-JP" altLang="en-US" dirty="0"/>
                        <a:t>億円以下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（買収金額－</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50</a:t>
                      </a: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億円）ｘ</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2%</a:t>
                      </a:r>
                      <a:r>
                        <a:rPr kumimoji="1" lang="ja-JP" altLang="en-US" sz="1800" b="0" i="0" u="none" strike="noStrike" kern="1200" cap="none" spc="0" normalizeH="0" baseline="0" noProof="0">
                          <a:ln>
                            <a:noFill/>
                          </a:ln>
                          <a:solidFill>
                            <a:srgbClr val="000000"/>
                          </a:solidFill>
                          <a:effectLst/>
                          <a:uLnTx/>
                          <a:uFillTx/>
                          <a:latin typeface="+mn-lt"/>
                          <a:ea typeface="+mn-ea"/>
                          <a:cs typeface="+mn-cs"/>
                        </a:rPr>
                        <a:t>＋</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1.65</a:t>
                      </a:r>
                      <a:r>
                        <a:rPr kumimoji="1" lang="ja-JP" altLang="en-US" sz="1800" b="0" i="0" u="none" strike="noStrike" kern="1200" cap="none" spc="0" normalizeH="0" baseline="0" noProof="0">
                          <a:ln>
                            <a:noFill/>
                          </a:ln>
                          <a:solidFill>
                            <a:srgbClr val="000000"/>
                          </a:solidFill>
                          <a:effectLst/>
                          <a:uLnTx/>
                          <a:uFillTx/>
                          <a:latin typeface="+mn-lt"/>
                          <a:ea typeface="+mn-ea"/>
                          <a:cs typeface="+mn-cs"/>
                        </a:rPr>
                        <a:t>億円</a:t>
                      </a:r>
                      <a:endParaRPr kumimoji="1" lang="ja-JP" alt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647359697"/>
                  </a:ext>
                </a:extLst>
              </a:tr>
              <a:tr h="370840">
                <a:tc>
                  <a:txBody>
                    <a:bodyPr/>
                    <a:lstStyle/>
                    <a:p>
                      <a:r>
                        <a:rPr kumimoji="1" lang="en-US" altLang="ja-JP" dirty="0"/>
                        <a:t>100</a:t>
                      </a:r>
                      <a:r>
                        <a:rPr kumimoji="1" lang="ja-JP" altLang="en-US" dirty="0"/>
                        <a:t>億円超</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（買収金額－</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100</a:t>
                      </a: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億円）ｘ</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1%</a:t>
                      </a:r>
                      <a:r>
                        <a:rPr kumimoji="1" lang="ja-JP" altLang="en-US" sz="1800" b="0" i="0" u="none" strike="noStrike" kern="1200" cap="none" spc="0" normalizeH="0" baseline="0" noProof="0">
                          <a:ln>
                            <a:noFill/>
                          </a:ln>
                          <a:solidFill>
                            <a:srgbClr val="000000"/>
                          </a:solidFill>
                          <a:effectLst/>
                          <a:uLnTx/>
                          <a:uFillTx/>
                          <a:latin typeface="+mn-lt"/>
                          <a:ea typeface="+mn-ea"/>
                          <a:cs typeface="+mn-cs"/>
                        </a:rPr>
                        <a:t>＋</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2.65</a:t>
                      </a:r>
                      <a:r>
                        <a:rPr kumimoji="1" lang="ja-JP" altLang="en-US" sz="1800" b="0" i="0" u="none" strike="noStrike" kern="1200" cap="none" spc="0" normalizeH="0" baseline="0" noProof="0">
                          <a:ln>
                            <a:noFill/>
                          </a:ln>
                          <a:solidFill>
                            <a:srgbClr val="000000"/>
                          </a:solidFill>
                          <a:effectLst/>
                          <a:uLnTx/>
                          <a:uFillTx/>
                          <a:latin typeface="+mn-lt"/>
                          <a:ea typeface="+mn-ea"/>
                          <a:cs typeface="+mn-cs"/>
                        </a:rPr>
                        <a:t>億円</a:t>
                      </a:r>
                      <a:endParaRPr kumimoji="1" lang="ja-JP" alt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505690340"/>
                  </a:ext>
                </a:extLst>
              </a:tr>
            </a:tbl>
          </a:graphicData>
        </a:graphic>
      </p:graphicFrame>
      <p:sp>
        <p:nvSpPr>
          <p:cNvPr id="9" name="四角形: 角を丸くする 8">
            <a:extLst>
              <a:ext uri="{FF2B5EF4-FFF2-40B4-BE49-F238E27FC236}">
                <a16:creationId xmlns:a16="http://schemas.microsoft.com/office/drawing/2014/main" id="{00A3E4C2-5D46-932D-3217-53592171848D}"/>
              </a:ext>
            </a:extLst>
          </p:cNvPr>
          <p:cNvSpPr/>
          <p:nvPr/>
        </p:nvSpPr>
        <p:spPr>
          <a:xfrm>
            <a:off x="6909241" y="3861049"/>
            <a:ext cx="2016224" cy="2354550"/>
          </a:xfrm>
          <a:prstGeom prst="roundRect">
            <a:avLst>
              <a:gd name="adj" fmla="val 9483"/>
            </a:avLst>
          </a:prstGeom>
          <a:solidFill>
            <a:schemeClr val="bg1"/>
          </a:solidFill>
          <a:ln>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5</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億円の案件で</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あれば</a:t>
            </a: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25</a:t>
            </a:r>
            <a:r>
              <a:rPr lang="en-US" altLang="ja-JP" sz="1600" b="1" u="sng" dirty="0">
                <a:solidFill>
                  <a:srgbClr val="000000"/>
                </a:solidFill>
                <a:latin typeface="Calibri" panose="020F0502020204030204"/>
                <a:ea typeface="ＭＳ Ｐゴシック" panose="020B0600070205080204" pitchFamily="50" charset="-128"/>
              </a:rPr>
              <a:t>00</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万</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円、</a:t>
            </a: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10</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億円で</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あれば</a:t>
            </a: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4500</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万</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円という高額な成功報酬</a:t>
            </a:r>
            <a:r>
              <a:rPr kumimoji="1" lang="ja-JP" altLang="en-US"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となります。</a:t>
            </a:r>
            <a:endParaRPr kumimoji="1" lang="en-US" altLang="ja-JP"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買収価格に替えて時価総資産額で計算する仲介業者もあります。</a:t>
            </a:r>
          </a:p>
        </p:txBody>
      </p:sp>
    </p:spTree>
    <p:extLst>
      <p:ext uri="{BB962C8B-B14F-4D97-AF65-F5344CB8AC3E}">
        <p14:creationId xmlns:p14="http://schemas.microsoft.com/office/powerpoint/2010/main" val="493203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F2372-71F4-D42A-7D16-2F782CC764E0}"/>
              </a:ext>
            </a:extLst>
          </p:cNvPr>
          <p:cNvSpPr>
            <a:spLocks noGrp="1"/>
          </p:cNvSpPr>
          <p:nvPr>
            <p:ph type="title"/>
          </p:nvPr>
        </p:nvSpPr>
        <p:spPr>
          <a:xfrm>
            <a:off x="107504" y="116632"/>
            <a:ext cx="8874624" cy="1003143"/>
          </a:xfrm>
        </p:spPr>
        <p:txBody>
          <a:bodyPr>
            <a:noAutofit/>
          </a:bodyPr>
          <a:lstStyle/>
          <a:p>
            <a:r>
              <a:rPr lang="ja-JP" altLang="en-US" b="1" u="sng" dirty="0">
                <a:solidFill>
                  <a:srgbClr val="FF0000"/>
                </a:solidFill>
                <a:latin typeface="Calibri Light" panose="020F0302020204030204"/>
                <a:ea typeface="ＭＳ Ｐゴシック" panose="020B0600070205080204" pitchFamily="50" charset="-128"/>
              </a:rPr>
              <a:t>弊社のリーズナブルな料金体系</a:t>
            </a:r>
            <a:endParaRPr kumimoji="1" lang="ja-JP" altLang="en-US" b="1" u="sng" dirty="0">
              <a:solidFill>
                <a:srgbClr val="FF0000"/>
              </a:solidFill>
            </a:endParaRPr>
          </a:p>
        </p:txBody>
      </p:sp>
      <p:sp>
        <p:nvSpPr>
          <p:cNvPr id="4" name="スライド番号プレースホルダー 3">
            <a:extLst>
              <a:ext uri="{FF2B5EF4-FFF2-40B4-BE49-F238E27FC236}">
                <a16:creationId xmlns:a16="http://schemas.microsoft.com/office/drawing/2014/main" id="{7D05D515-702C-61F6-8721-21021FAB1F72}"/>
              </a:ext>
            </a:extLst>
          </p:cNvPr>
          <p:cNvSpPr>
            <a:spLocks noGrp="1"/>
          </p:cNvSpPr>
          <p:nvPr>
            <p:ph type="sldNum" sz="quarter" idx="12"/>
          </p:nvPr>
        </p:nvSpPr>
        <p:spPr/>
        <p:txBody>
          <a:bodyPr/>
          <a:lstStyle/>
          <a:p>
            <a:fld id="{6F8E6966-F97B-461E-B3B6-5212917A00F6}" type="slidenum">
              <a:rPr lang="ja-JP" altLang="en-US" smtClean="0"/>
              <a:pPr/>
              <a:t>6</a:t>
            </a:fld>
            <a:endParaRPr lang="ja-JP" altLang="en-US" dirty="0"/>
          </a:p>
        </p:txBody>
      </p:sp>
      <p:graphicFrame>
        <p:nvGraphicFramePr>
          <p:cNvPr id="5" name="表 5">
            <a:extLst>
              <a:ext uri="{FF2B5EF4-FFF2-40B4-BE49-F238E27FC236}">
                <a16:creationId xmlns:a16="http://schemas.microsoft.com/office/drawing/2014/main" id="{990D6BC2-B6F8-13BD-A1C2-EA37CE658377}"/>
              </a:ext>
            </a:extLst>
          </p:cNvPr>
          <p:cNvGraphicFramePr>
            <a:graphicFrameLocks noGrp="1"/>
          </p:cNvGraphicFramePr>
          <p:nvPr>
            <p:extLst>
              <p:ext uri="{D42A27DB-BD31-4B8C-83A1-F6EECF244321}">
                <p14:modId xmlns:p14="http://schemas.microsoft.com/office/powerpoint/2010/main" val="3889143518"/>
              </p:ext>
            </p:extLst>
          </p:nvPr>
        </p:nvGraphicFramePr>
        <p:xfrm>
          <a:off x="449904" y="1261659"/>
          <a:ext cx="8150049" cy="2521969"/>
        </p:xfrm>
        <a:graphic>
          <a:graphicData uri="http://schemas.openxmlformats.org/drawingml/2006/table">
            <a:tbl>
              <a:tblPr firstRow="1" bandRow="1">
                <a:tableStyleId>{5940675A-B579-460E-94D1-54222C63F5DA}</a:tableStyleId>
              </a:tblPr>
              <a:tblGrid>
                <a:gridCol w="2245393">
                  <a:extLst>
                    <a:ext uri="{9D8B030D-6E8A-4147-A177-3AD203B41FA5}">
                      <a16:colId xmlns:a16="http://schemas.microsoft.com/office/drawing/2014/main" val="3976208239"/>
                    </a:ext>
                  </a:extLst>
                </a:gridCol>
                <a:gridCol w="3312368">
                  <a:extLst>
                    <a:ext uri="{9D8B030D-6E8A-4147-A177-3AD203B41FA5}">
                      <a16:colId xmlns:a16="http://schemas.microsoft.com/office/drawing/2014/main" val="2711956220"/>
                    </a:ext>
                  </a:extLst>
                </a:gridCol>
                <a:gridCol w="2592288">
                  <a:extLst>
                    <a:ext uri="{9D8B030D-6E8A-4147-A177-3AD203B41FA5}">
                      <a16:colId xmlns:a16="http://schemas.microsoft.com/office/drawing/2014/main" val="501528456"/>
                    </a:ext>
                  </a:extLst>
                </a:gridCol>
              </a:tblGrid>
              <a:tr h="384350">
                <a:tc>
                  <a:txBody>
                    <a:bodyPr/>
                    <a:lstStyle/>
                    <a:p>
                      <a:pPr algn="ctr"/>
                      <a:r>
                        <a:rPr kumimoji="1" lang="ja-JP" altLang="en-US" sz="1600" dirty="0"/>
                        <a:t>料金項目</a:t>
                      </a:r>
                    </a:p>
                  </a:txBody>
                  <a:tcPr/>
                </a:tc>
                <a:tc>
                  <a:txBody>
                    <a:bodyPr/>
                    <a:lstStyle/>
                    <a:p>
                      <a:pPr algn="ctr"/>
                      <a:r>
                        <a:rPr kumimoji="1" lang="ja-JP" altLang="en-US" sz="1600" dirty="0"/>
                        <a:t>内容</a:t>
                      </a:r>
                    </a:p>
                  </a:txBody>
                  <a:tcPr/>
                </a:tc>
                <a:tc>
                  <a:txBody>
                    <a:bodyPr/>
                    <a:lstStyle/>
                    <a:p>
                      <a:pPr algn="ctr"/>
                      <a:r>
                        <a:rPr kumimoji="1" lang="ja-JP" altLang="en-US" sz="1600" dirty="0"/>
                        <a:t>料金</a:t>
                      </a:r>
                    </a:p>
                  </a:txBody>
                  <a:tcPr/>
                </a:tc>
                <a:extLst>
                  <a:ext uri="{0D108BD9-81ED-4DB2-BD59-A6C34878D82A}">
                    <a16:rowId xmlns:a16="http://schemas.microsoft.com/office/drawing/2014/main" val="161162413"/>
                  </a:ext>
                </a:extLst>
              </a:tr>
              <a:tr h="384350">
                <a:tc>
                  <a:txBody>
                    <a:bodyPr/>
                    <a:lstStyle/>
                    <a:p>
                      <a:r>
                        <a:rPr kumimoji="1" lang="ja-JP" altLang="en-US" sz="1600" dirty="0"/>
                        <a:t>着手金</a:t>
                      </a:r>
                    </a:p>
                  </a:txBody>
                  <a:tcPr/>
                </a:tc>
                <a:tc>
                  <a:txBody>
                    <a:bodyPr/>
                    <a:lstStyle/>
                    <a:p>
                      <a:r>
                        <a:rPr kumimoji="1" lang="ja-JP" altLang="en-US" sz="1600" dirty="0"/>
                        <a:t>業務委託契約締結時の料金</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無し</a:t>
                      </a:r>
                    </a:p>
                  </a:txBody>
                  <a:tcPr/>
                </a:tc>
                <a:extLst>
                  <a:ext uri="{0D108BD9-81ED-4DB2-BD59-A6C34878D82A}">
                    <a16:rowId xmlns:a16="http://schemas.microsoft.com/office/drawing/2014/main" val="2558620583"/>
                  </a:ext>
                </a:extLst>
              </a:tr>
              <a:tr h="384350">
                <a:tc>
                  <a:txBody>
                    <a:bodyPr/>
                    <a:lstStyle/>
                    <a:p>
                      <a:r>
                        <a:rPr kumimoji="1" lang="ja-JP" altLang="en-US" sz="1600" dirty="0"/>
                        <a:t>月額報酬</a:t>
                      </a:r>
                    </a:p>
                  </a:txBody>
                  <a:tcPr/>
                </a:tc>
                <a:tc>
                  <a:txBody>
                    <a:bodyPr/>
                    <a:lstStyle/>
                    <a:p>
                      <a:r>
                        <a:rPr kumimoji="1" lang="ja-JP" altLang="en-US" sz="1600" dirty="0"/>
                        <a:t>毎月発生する料金</a:t>
                      </a:r>
                    </a:p>
                  </a:txBody>
                  <a:tcPr/>
                </a:tc>
                <a:tc>
                  <a:txBody>
                    <a:bodyPr/>
                    <a:lstStyle/>
                    <a:p>
                      <a:r>
                        <a:rPr kumimoji="1" lang="en-US" altLang="ja-JP" sz="1600" dirty="0"/>
                        <a:t>30</a:t>
                      </a:r>
                      <a:r>
                        <a:rPr kumimoji="1" lang="ja-JP" altLang="en-US" sz="1600" dirty="0"/>
                        <a:t>万円程度</a:t>
                      </a:r>
                    </a:p>
                  </a:txBody>
                  <a:tcPr/>
                </a:tc>
                <a:extLst>
                  <a:ext uri="{0D108BD9-81ED-4DB2-BD59-A6C34878D82A}">
                    <a16:rowId xmlns:a16="http://schemas.microsoft.com/office/drawing/2014/main" val="3042000231"/>
                  </a:ext>
                </a:extLst>
              </a:tr>
              <a:tr h="384350">
                <a:tc>
                  <a:txBody>
                    <a:bodyPr/>
                    <a:lstStyle/>
                    <a:p>
                      <a:r>
                        <a:rPr kumimoji="1" lang="ja-JP" altLang="en-US" sz="1600" dirty="0"/>
                        <a:t>中間報酬</a:t>
                      </a:r>
                    </a:p>
                  </a:txBody>
                  <a:tcPr/>
                </a:tc>
                <a:tc>
                  <a:txBody>
                    <a:bodyPr/>
                    <a:lstStyle/>
                    <a:p>
                      <a:r>
                        <a:rPr kumimoji="1" lang="ja-JP" altLang="en-US" sz="1600" dirty="0"/>
                        <a:t>相手企業と基本合意締結時の料金</a:t>
                      </a:r>
                    </a:p>
                  </a:txBody>
                  <a:tcPr/>
                </a:tc>
                <a:tc>
                  <a:txBody>
                    <a:bodyPr/>
                    <a:lstStyle/>
                    <a:p>
                      <a:r>
                        <a:rPr kumimoji="1" lang="ja-JP" altLang="en-US" sz="1600" dirty="0"/>
                        <a:t>無し</a:t>
                      </a:r>
                    </a:p>
                  </a:txBody>
                  <a:tcPr/>
                </a:tc>
                <a:extLst>
                  <a:ext uri="{0D108BD9-81ED-4DB2-BD59-A6C34878D82A}">
                    <a16:rowId xmlns:a16="http://schemas.microsoft.com/office/drawing/2014/main" val="3053753466"/>
                  </a:ext>
                </a:extLst>
              </a:tr>
              <a:tr h="384350">
                <a:tc>
                  <a:txBody>
                    <a:bodyPr/>
                    <a:lstStyle/>
                    <a:p>
                      <a:r>
                        <a:rPr kumimoji="1" lang="ja-JP" altLang="en-US" sz="1600" dirty="0"/>
                        <a:t>デューデリジェンス費用</a:t>
                      </a:r>
                    </a:p>
                  </a:txBody>
                  <a:tcPr/>
                </a:tc>
                <a:tc>
                  <a:txBody>
                    <a:bodyPr/>
                    <a:lstStyle/>
                    <a:p>
                      <a:r>
                        <a:rPr kumimoji="1" lang="ja-JP" altLang="en-US" sz="1600" dirty="0"/>
                        <a:t>デューデリジェンス実施の料金</a:t>
                      </a:r>
                    </a:p>
                  </a:txBody>
                  <a:tcPr/>
                </a:tc>
                <a:tc>
                  <a:txBody>
                    <a:bodyPr/>
                    <a:lstStyle/>
                    <a:p>
                      <a:r>
                        <a:rPr kumimoji="1" lang="ja-JP" altLang="en-US" sz="1600" dirty="0"/>
                        <a:t>弁護士・公認会計士の実費</a:t>
                      </a:r>
                    </a:p>
                  </a:txBody>
                  <a:tcPr/>
                </a:tc>
                <a:extLst>
                  <a:ext uri="{0D108BD9-81ED-4DB2-BD59-A6C34878D82A}">
                    <a16:rowId xmlns:a16="http://schemas.microsoft.com/office/drawing/2014/main" val="2205065138"/>
                  </a:ext>
                </a:extLst>
              </a:tr>
              <a:tr h="600219">
                <a:tc>
                  <a:txBody>
                    <a:bodyPr/>
                    <a:lstStyle/>
                    <a:p>
                      <a:r>
                        <a:rPr kumimoji="1" lang="ja-JP" altLang="en-US" sz="1600" dirty="0"/>
                        <a:t>成功報酬</a:t>
                      </a:r>
                    </a:p>
                  </a:txBody>
                  <a:tcPr/>
                </a:tc>
                <a:tc>
                  <a:txBody>
                    <a:bodyPr/>
                    <a:lstStyle/>
                    <a:p>
                      <a:r>
                        <a:rPr kumimoji="1" lang="en-US" altLang="ja-JP" sz="1600" dirty="0"/>
                        <a:t>M&amp;A</a:t>
                      </a:r>
                      <a:r>
                        <a:rPr kumimoji="1" lang="ja-JP" altLang="en-US" sz="1600" dirty="0"/>
                        <a:t>成約時の料金</a:t>
                      </a:r>
                    </a:p>
                  </a:txBody>
                  <a:tcPr/>
                </a:tc>
                <a:tc>
                  <a:txBody>
                    <a:bodyPr/>
                    <a:lstStyle/>
                    <a:p>
                      <a:r>
                        <a:rPr kumimoji="1" lang="en-US" altLang="ja-JP" sz="1600" b="1" u="sng" dirty="0">
                          <a:solidFill>
                            <a:srgbClr val="FF0000"/>
                          </a:solidFill>
                        </a:rPr>
                        <a:t>500</a:t>
                      </a:r>
                      <a:r>
                        <a:rPr kumimoji="1" lang="ja-JP" altLang="en-US" sz="1600" b="1" u="sng">
                          <a:solidFill>
                            <a:srgbClr val="FF0000"/>
                          </a:solidFill>
                        </a:rPr>
                        <a:t>万円～</a:t>
                      </a:r>
                      <a:r>
                        <a:rPr kumimoji="1" lang="en-US" altLang="ja-JP" sz="1600" b="1" u="sng" dirty="0">
                          <a:solidFill>
                            <a:srgbClr val="FF0000"/>
                          </a:solidFill>
                        </a:rPr>
                        <a:t>2000</a:t>
                      </a:r>
                      <a:r>
                        <a:rPr kumimoji="1" lang="ja-JP" altLang="en-US" sz="1600" b="1" u="sng" dirty="0">
                          <a:solidFill>
                            <a:srgbClr val="FF0000"/>
                          </a:solidFill>
                        </a:rPr>
                        <a:t>万</a:t>
                      </a:r>
                      <a:r>
                        <a:rPr kumimoji="1" lang="ja-JP" altLang="en-US" sz="1600" b="1" u="sng">
                          <a:solidFill>
                            <a:srgbClr val="FF0000"/>
                          </a:solidFill>
                        </a:rPr>
                        <a:t>円程度</a:t>
                      </a:r>
                      <a:endParaRPr kumimoji="1" lang="en-US" altLang="ja-JP" sz="1600" b="1" u="sng" dirty="0">
                        <a:solidFill>
                          <a:srgbClr val="FF0000"/>
                        </a:solidFill>
                      </a:endParaRPr>
                    </a:p>
                    <a:p>
                      <a:r>
                        <a:rPr kumimoji="1" lang="en-US" altLang="ja-JP" sz="1600" b="1" u="sng" dirty="0">
                          <a:solidFill>
                            <a:srgbClr val="FF0000"/>
                          </a:solidFill>
                        </a:rPr>
                        <a:t>(</a:t>
                      </a:r>
                      <a:r>
                        <a:rPr kumimoji="1" lang="ja-JP" altLang="en-US" sz="1600" b="1" u="sng">
                          <a:solidFill>
                            <a:srgbClr val="FF0000"/>
                          </a:solidFill>
                        </a:rPr>
                        <a:t>大手の半額以下）</a:t>
                      </a:r>
                      <a:endParaRPr kumimoji="1" lang="ja-JP" altLang="en-US" sz="1600" b="1" u="sng" dirty="0">
                        <a:solidFill>
                          <a:srgbClr val="FF0000"/>
                        </a:solidFill>
                      </a:endParaRPr>
                    </a:p>
                  </a:txBody>
                  <a:tcPr/>
                </a:tc>
                <a:extLst>
                  <a:ext uri="{0D108BD9-81ED-4DB2-BD59-A6C34878D82A}">
                    <a16:rowId xmlns:a16="http://schemas.microsoft.com/office/drawing/2014/main" val="3271061328"/>
                  </a:ext>
                </a:extLst>
              </a:tr>
            </a:tbl>
          </a:graphicData>
        </a:graphic>
      </p:graphicFrame>
      <p:sp>
        <p:nvSpPr>
          <p:cNvPr id="3" name="テキスト ボックス 2">
            <a:extLst>
              <a:ext uri="{FF2B5EF4-FFF2-40B4-BE49-F238E27FC236}">
                <a16:creationId xmlns:a16="http://schemas.microsoft.com/office/drawing/2014/main" id="{25FBCAFC-8483-74B1-08CC-3E3C79AE6297}"/>
              </a:ext>
            </a:extLst>
          </p:cNvPr>
          <p:cNvSpPr txBox="1"/>
          <p:nvPr/>
        </p:nvSpPr>
        <p:spPr>
          <a:xfrm>
            <a:off x="449904" y="3771623"/>
            <a:ext cx="6570368" cy="307777"/>
          </a:xfrm>
          <a:prstGeom prst="rect">
            <a:avLst/>
          </a:prstGeom>
          <a:noFill/>
        </p:spPr>
        <p:txBody>
          <a:bodyPr wrap="square" rtlCol="0">
            <a:spAutoFit/>
          </a:bodyPr>
          <a:lstStyle/>
          <a:p>
            <a:r>
              <a:rPr kumimoji="1" lang="ja-JP" altLang="en-US" sz="1400" dirty="0"/>
              <a:t>注）料金は案件の規模・難易度により変わることが</a:t>
            </a:r>
            <a:r>
              <a:rPr kumimoji="1" lang="ja-JP" altLang="en-US" sz="1400"/>
              <a:t>あります。一度、ご相談ください</a:t>
            </a:r>
            <a:endParaRPr kumimoji="1" lang="ja-JP" altLang="en-US" sz="1400" dirty="0"/>
          </a:p>
        </p:txBody>
      </p:sp>
      <p:sp>
        <p:nvSpPr>
          <p:cNvPr id="8" name="テキスト ボックス 7">
            <a:extLst>
              <a:ext uri="{FF2B5EF4-FFF2-40B4-BE49-F238E27FC236}">
                <a16:creationId xmlns:a16="http://schemas.microsoft.com/office/drawing/2014/main" id="{E8886C0A-7B15-B051-0981-3190BF155BF1}"/>
              </a:ext>
            </a:extLst>
          </p:cNvPr>
          <p:cNvSpPr txBox="1"/>
          <p:nvPr/>
        </p:nvSpPr>
        <p:spPr>
          <a:xfrm>
            <a:off x="429833" y="4088116"/>
            <a:ext cx="8298560" cy="2205476"/>
          </a:xfrm>
          <a:prstGeom prst="rect">
            <a:avLst/>
          </a:prstGeom>
          <a:noFill/>
        </p:spPr>
        <p:txBody>
          <a:bodyPr wrap="square" rtlCol="0">
            <a:spAutoFit/>
          </a:bodyPr>
          <a:lstStyle/>
          <a:p>
            <a:pPr>
              <a:lnSpc>
                <a:spcPct val="110000"/>
              </a:lnSpc>
            </a:pPr>
            <a:r>
              <a:rPr kumimoji="1" lang="en-US" altLang="ja-JP" dirty="0"/>
              <a:t>【</a:t>
            </a:r>
            <a:r>
              <a:rPr kumimoji="1" lang="ja-JP" altLang="en-US" dirty="0"/>
              <a:t>リーズナブルな料金の秘密</a:t>
            </a:r>
            <a:r>
              <a:rPr kumimoji="1" lang="en-US" altLang="ja-JP" dirty="0"/>
              <a:t>】</a:t>
            </a:r>
          </a:p>
          <a:p>
            <a:pPr>
              <a:lnSpc>
                <a:spcPct val="110000"/>
              </a:lnSpc>
            </a:pPr>
            <a:r>
              <a:rPr kumimoji="1" lang="ja-JP" altLang="en-US" dirty="0"/>
              <a:t>大手の</a:t>
            </a:r>
            <a:r>
              <a:rPr kumimoji="1" lang="en-US" altLang="ja-JP" dirty="0"/>
              <a:t>M&amp;A</a:t>
            </a:r>
            <a:r>
              <a:rPr kumimoji="1" lang="ja-JP" altLang="en-US" dirty="0"/>
              <a:t>仲介業者は多数の営業マンを抱えて</a:t>
            </a:r>
            <a:r>
              <a:rPr kumimoji="1" lang="en-US" altLang="ja-JP" dirty="0"/>
              <a:t>M&amp;A</a:t>
            </a:r>
            <a:r>
              <a:rPr kumimoji="1" lang="ja-JP" altLang="en-US" dirty="0"/>
              <a:t>案件の掘り起こしを行っているため、</a:t>
            </a:r>
            <a:r>
              <a:rPr kumimoji="1" lang="en-US" altLang="ja-JP" dirty="0"/>
              <a:t>M&amp;A</a:t>
            </a:r>
            <a:r>
              <a:rPr kumimoji="1" lang="ja-JP" altLang="en-US" dirty="0"/>
              <a:t>の買い手・売り手のリストを有しているという強みがあります。しかし、多額の人件費を</a:t>
            </a:r>
            <a:r>
              <a:rPr kumimoji="1" lang="en-US" altLang="ja-JP" dirty="0"/>
              <a:t>M&amp;A</a:t>
            </a:r>
            <a:r>
              <a:rPr kumimoji="1" lang="ja-JP" altLang="en-US" dirty="0"/>
              <a:t>取引だけで賄わなくてはならないため、高額な料金を要求します。</a:t>
            </a:r>
          </a:p>
          <a:p>
            <a:pPr>
              <a:lnSpc>
                <a:spcPct val="110000"/>
              </a:lnSpc>
            </a:pPr>
            <a:r>
              <a:rPr kumimoji="1" lang="ja-JP" altLang="en-US" dirty="0"/>
              <a:t>弊社は固定費も少なく、経営コンサルティングビジネスによる安定収益があり、</a:t>
            </a:r>
            <a:r>
              <a:rPr kumimoji="1" lang="en-US" altLang="ja-JP" dirty="0"/>
              <a:t>M&amp;A</a:t>
            </a:r>
            <a:r>
              <a:rPr kumimoji="1" lang="ja-JP" altLang="en-US" dirty="0"/>
              <a:t>案件だけの収益に依存しているわけではないので、</a:t>
            </a:r>
            <a:r>
              <a:rPr kumimoji="1" lang="ja-JP" altLang="en-US" b="1" u="sng" dirty="0"/>
              <a:t>リーズナブルな料金で</a:t>
            </a:r>
            <a:r>
              <a:rPr kumimoji="1" lang="en-US" altLang="ja-JP" b="1" u="sng" dirty="0"/>
              <a:t>M&amp;A</a:t>
            </a:r>
            <a:r>
              <a:rPr kumimoji="1" lang="ja-JP" altLang="en-US" b="1" u="sng"/>
              <a:t>支援サービス</a:t>
            </a:r>
            <a:r>
              <a:rPr kumimoji="1" lang="ja-JP" altLang="en-US" b="1" u="sng" dirty="0"/>
              <a:t>を提供する</a:t>
            </a:r>
            <a:r>
              <a:rPr kumimoji="1" lang="ja-JP" altLang="en-US" dirty="0"/>
              <a:t>ことができます。</a:t>
            </a:r>
          </a:p>
        </p:txBody>
      </p:sp>
    </p:spTree>
    <p:extLst>
      <p:ext uri="{BB962C8B-B14F-4D97-AF65-F5344CB8AC3E}">
        <p14:creationId xmlns:p14="http://schemas.microsoft.com/office/powerpoint/2010/main" val="63625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010366-5E07-BE28-6805-BB27D68DAB4D}"/>
              </a:ext>
            </a:extLst>
          </p:cNvPr>
          <p:cNvSpPr>
            <a:spLocks noGrp="1"/>
          </p:cNvSpPr>
          <p:nvPr>
            <p:ph type="title"/>
          </p:nvPr>
        </p:nvSpPr>
        <p:spPr/>
        <p:txBody>
          <a:bodyPr/>
          <a:lstStyle/>
          <a:p>
            <a:r>
              <a:rPr kumimoji="1" lang="ja-JP" altLang="en-US" dirty="0">
                <a:solidFill>
                  <a:schemeClr val="tx1"/>
                </a:solidFill>
              </a:rPr>
              <a:t>買収企業のメリット</a:t>
            </a:r>
          </a:p>
        </p:txBody>
      </p:sp>
      <p:sp>
        <p:nvSpPr>
          <p:cNvPr id="4" name="スライド番号プレースホルダー 3">
            <a:extLst>
              <a:ext uri="{FF2B5EF4-FFF2-40B4-BE49-F238E27FC236}">
                <a16:creationId xmlns:a16="http://schemas.microsoft.com/office/drawing/2014/main" id="{8A89726D-83ED-D051-E0B8-810EBE315A72}"/>
              </a:ext>
            </a:extLst>
          </p:cNvPr>
          <p:cNvSpPr>
            <a:spLocks noGrp="1"/>
          </p:cNvSpPr>
          <p:nvPr>
            <p:ph type="sldNum" sz="quarter" idx="12"/>
          </p:nvPr>
        </p:nvSpPr>
        <p:spPr/>
        <p:txBody>
          <a:bodyPr/>
          <a:lstStyle/>
          <a:p>
            <a:fld id="{6F8E6966-F97B-461E-B3B6-5212917A00F6}" type="slidenum">
              <a:rPr lang="ja-JP" altLang="en-US" smtClean="0"/>
              <a:pPr/>
              <a:t>7</a:t>
            </a:fld>
            <a:endParaRPr lang="ja-JP" altLang="en-US" dirty="0"/>
          </a:p>
        </p:txBody>
      </p:sp>
      <p:sp>
        <p:nvSpPr>
          <p:cNvPr id="6" name="テキスト ボックス 5">
            <a:extLst>
              <a:ext uri="{FF2B5EF4-FFF2-40B4-BE49-F238E27FC236}">
                <a16:creationId xmlns:a16="http://schemas.microsoft.com/office/drawing/2014/main" id="{781A1719-F67B-0BD2-3E09-2A7DDEAFEA9A}"/>
              </a:ext>
            </a:extLst>
          </p:cNvPr>
          <p:cNvSpPr txBox="1"/>
          <p:nvPr/>
        </p:nvSpPr>
        <p:spPr>
          <a:xfrm>
            <a:off x="503548" y="1250605"/>
            <a:ext cx="8136904" cy="5032147"/>
          </a:xfrm>
          <a:prstGeom prst="rect">
            <a:avLst/>
          </a:prstGeom>
          <a:noFill/>
        </p:spPr>
        <p:txBody>
          <a:bodyPr wrap="square" rtlCol="0">
            <a:spAutoFit/>
          </a:bodyPr>
          <a:lstStyle/>
          <a:p>
            <a:pPr marL="442913" indent="-442913">
              <a:spcBef>
                <a:spcPts val="600"/>
              </a:spcBef>
              <a:buFont typeface="Wingdings" panose="05000000000000000000" pitchFamily="2" charset="2"/>
              <a:buChar char="u"/>
            </a:pPr>
            <a:r>
              <a:rPr lang="en-US" altLang="ja-JP" sz="2200" dirty="0"/>
              <a:t>M&amp;A</a:t>
            </a:r>
            <a:r>
              <a:rPr kumimoji="1" lang="ja-JP" altLang="en-US" sz="2200" dirty="0"/>
              <a:t>戦略の</a:t>
            </a:r>
            <a:r>
              <a:rPr lang="ja-JP" altLang="en-US" sz="2200" dirty="0"/>
              <a:t>立案</a:t>
            </a:r>
            <a:r>
              <a:rPr kumimoji="1" lang="ja-JP" altLang="en-US" sz="2200" dirty="0"/>
              <a:t>や対象企業の選定の支援も行います。</a:t>
            </a:r>
            <a:endParaRPr kumimoji="1" lang="en-US" altLang="ja-JP" sz="2200" dirty="0"/>
          </a:p>
          <a:p>
            <a:pPr marL="442913" indent="-442913">
              <a:spcBef>
                <a:spcPts val="600"/>
              </a:spcBef>
              <a:buFont typeface="Wingdings" panose="05000000000000000000" pitchFamily="2" charset="2"/>
              <a:buChar char="u"/>
            </a:pPr>
            <a:r>
              <a:rPr kumimoji="1" lang="ja-JP" altLang="en-US" sz="2200" dirty="0"/>
              <a:t>買収対象企業の価値算定を行い、適正価格をアドバイスします。</a:t>
            </a:r>
            <a:endParaRPr kumimoji="1" lang="en-US" altLang="ja-JP" sz="2200" dirty="0"/>
          </a:p>
          <a:p>
            <a:pPr marL="442913" indent="-442913">
              <a:spcBef>
                <a:spcPts val="600"/>
              </a:spcBef>
              <a:buFont typeface="Wingdings" panose="05000000000000000000" pitchFamily="2" charset="2"/>
              <a:buChar char="u"/>
            </a:pPr>
            <a:r>
              <a:rPr lang="ja-JP" altLang="en-US" sz="2200" dirty="0"/>
              <a:t>買収後のシナジー効果を予測した上での交渉のアドバイスを行います。</a:t>
            </a:r>
            <a:endParaRPr lang="en-US" altLang="ja-JP" sz="2200" dirty="0"/>
          </a:p>
          <a:p>
            <a:pPr marL="442913" indent="-442913">
              <a:spcBef>
                <a:spcPts val="600"/>
              </a:spcBef>
              <a:buFont typeface="Wingdings" panose="05000000000000000000" pitchFamily="2" charset="2"/>
              <a:buChar char="u"/>
            </a:pPr>
            <a:r>
              <a:rPr kumimoji="1" lang="ja-JP" altLang="en-US" sz="2200" dirty="0"/>
              <a:t>提携弁護士・会計士とのチームにより、適切にデューデリジェンスを実施、買収対象企業の問題点・リスクを調査します。</a:t>
            </a:r>
            <a:endParaRPr kumimoji="1" lang="en-US" altLang="ja-JP" sz="2200" dirty="0"/>
          </a:p>
          <a:p>
            <a:pPr marL="442913" indent="-442913">
              <a:spcBef>
                <a:spcPts val="600"/>
              </a:spcBef>
              <a:buFont typeface="Wingdings" panose="05000000000000000000" pitchFamily="2" charset="2"/>
              <a:buChar char="u"/>
            </a:pPr>
            <a:r>
              <a:rPr lang="ja-JP" altLang="en-US" sz="2200" dirty="0"/>
              <a:t>提携弁護士による契約書の作成と契約交渉の支援を的確に実施します。</a:t>
            </a:r>
            <a:endParaRPr lang="en-US" altLang="ja-JP" sz="2200" dirty="0"/>
          </a:p>
          <a:p>
            <a:pPr marL="442913" indent="-442913">
              <a:spcBef>
                <a:spcPts val="600"/>
              </a:spcBef>
              <a:buFont typeface="Wingdings" panose="05000000000000000000" pitchFamily="2" charset="2"/>
              <a:buChar char="u"/>
            </a:pPr>
            <a:r>
              <a:rPr kumimoji="1" lang="ja-JP" altLang="en-US" sz="2200" dirty="0"/>
              <a:t>交渉相手から一方的に不利な契約条件を押し付けられる場合には取引からの撤退もアドバイスします。</a:t>
            </a:r>
            <a:endParaRPr kumimoji="1" lang="en-US" altLang="ja-JP" sz="2200" dirty="0"/>
          </a:p>
          <a:p>
            <a:pPr marL="442913" indent="-442913">
              <a:spcBef>
                <a:spcPts val="600"/>
              </a:spcBef>
              <a:buFont typeface="Wingdings" panose="05000000000000000000" pitchFamily="2" charset="2"/>
              <a:buChar char="u"/>
            </a:pPr>
            <a:r>
              <a:rPr kumimoji="1" lang="en-US" altLang="ja-JP" sz="2200" dirty="0"/>
              <a:t>M&amp;A</a:t>
            </a:r>
            <a:r>
              <a:rPr kumimoji="1" lang="ja-JP" altLang="en-US" sz="2200" dirty="0"/>
              <a:t>成立後の企業統合（ＰＭＩ）やグループ経営に関するアドバイスを行い、シナジー効果を創出させます。</a:t>
            </a:r>
            <a:endParaRPr kumimoji="1" lang="en-US" altLang="ja-JP" sz="2200" dirty="0"/>
          </a:p>
          <a:p>
            <a:pPr marL="442913" indent="-442913">
              <a:spcBef>
                <a:spcPts val="600"/>
              </a:spcBef>
              <a:buFont typeface="Wingdings" panose="05000000000000000000" pitchFamily="2" charset="2"/>
              <a:buChar char="u"/>
            </a:pPr>
            <a:r>
              <a:rPr lang="ja-JP" altLang="en-US" sz="2200" dirty="0"/>
              <a:t>リーズナブルな料金で</a:t>
            </a:r>
            <a:r>
              <a:rPr lang="en-US" altLang="ja-JP" sz="2200" dirty="0"/>
              <a:t>M&amp;A</a:t>
            </a:r>
            <a:r>
              <a:rPr lang="ja-JP" altLang="en-US" sz="2200" dirty="0"/>
              <a:t>を実施することができます。</a:t>
            </a:r>
            <a:endParaRPr kumimoji="1" lang="en-US" altLang="ja-JP" sz="2200" dirty="0"/>
          </a:p>
        </p:txBody>
      </p:sp>
    </p:spTree>
    <p:extLst>
      <p:ext uri="{BB962C8B-B14F-4D97-AF65-F5344CB8AC3E}">
        <p14:creationId xmlns:p14="http://schemas.microsoft.com/office/powerpoint/2010/main" val="3371767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9A7FD7-13E1-0C74-CD9B-BCCF19E84067}"/>
              </a:ext>
            </a:extLst>
          </p:cNvPr>
          <p:cNvSpPr>
            <a:spLocks noGrp="1"/>
          </p:cNvSpPr>
          <p:nvPr>
            <p:ph type="title"/>
          </p:nvPr>
        </p:nvSpPr>
        <p:spPr/>
        <p:txBody>
          <a:bodyPr/>
          <a:lstStyle/>
          <a:p>
            <a:r>
              <a:rPr kumimoji="1" lang="ja-JP" altLang="en-US" dirty="0"/>
              <a:t>売却企業のメリット</a:t>
            </a:r>
          </a:p>
        </p:txBody>
      </p:sp>
      <p:sp>
        <p:nvSpPr>
          <p:cNvPr id="3" name="コンテンツ プレースホルダー 2">
            <a:extLst>
              <a:ext uri="{FF2B5EF4-FFF2-40B4-BE49-F238E27FC236}">
                <a16:creationId xmlns:a16="http://schemas.microsoft.com/office/drawing/2014/main" id="{7B4C001B-6D57-F519-0339-2F792955F9B0}"/>
              </a:ext>
            </a:extLst>
          </p:cNvPr>
          <p:cNvSpPr>
            <a:spLocks noGrp="1"/>
          </p:cNvSpPr>
          <p:nvPr>
            <p:ph idx="1"/>
          </p:nvPr>
        </p:nvSpPr>
        <p:spPr>
          <a:xfrm>
            <a:off x="564583" y="1252568"/>
            <a:ext cx="8060553" cy="5009517"/>
          </a:xfrm>
        </p:spPr>
        <p:txBody>
          <a:bodyPr>
            <a:noAutofit/>
          </a:bodyPr>
          <a:lstStyle/>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会社売却の可能性を含む、会社の将来ビジョンの立案についても支援を行います。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企業価値を最大化するための経営改善の支援も行</a:t>
            </a:r>
            <a:r>
              <a:rPr lang="ja-JP" altLang="en-US" sz="2200" dirty="0">
                <a:solidFill>
                  <a:schemeClr val="tx1"/>
                </a:solidFill>
              </a:rPr>
              <a:t>うことができます</a:t>
            </a:r>
            <a:r>
              <a:rPr kumimoji="1" lang="ja-JP" altLang="en-US" sz="2200" dirty="0">
                <a:solidFill>
                  <a:schemeClr val="tx1"/>
                </a:solidFill>
              </a:rPr>
              <a:t>。</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初めての</a:t>
            </a:r>
            <a:r>
              <a:rPr kumimoji="1" lang="en-US" altLang="ja-JP" sz="2200" dirty="0">
                <a:solidFill>
                  <a:schemeClr val="tx1"/>
                </a:solidFill>
              </a:rPr>
              <a:t>M&amp;A</a:t>
            </a:r>
            <a:r>
              <a:rPr kumimoji="1" lang="ja-JP" altLang="en-US" sz="2200" dirty="0">
                <a:solidFill>
                  <a:schemeClr val="tx1"/>
                </a:solidFill>
              </a:rPr>
              <a:t>でも進め方など丁寧に説明を行いますので、納得しながら会社売却を行うことができます。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適正価格での売却ができるように支援します。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lang="ja-JP" altLang="en-US" sz="2200" dirty="0">
                <a:solidFill>
                  <a:schemeClr val="tx1"/>
                </a:solidFill>
              </a:rPr>
              <a:t>不利な買収契約書を見抜いて、適正な買収条件での売却を行えるように支援します。</a:t>
            </a:r>
            <a:endParaRPr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雇用の維持など売却後の経営方針を厳守させる契約を締結できるように支援します。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lang="ja-JP" altLang="en-US" sz="2200" dirty="0">
                <a:solidFill>
                  <a:schemeClr val="tx1"/>
                </a:solidFill>
              </a:rPr>
              <a:t>リーズナブルな料金で</a:t>
            </a:r>
            <a:r>
              <a:rPr lang="en-US" altLang="ja-JP" sz="2200" dirty="0">
                <a:solidFill>
                  <a:schemeClr val="tx1"/>
                </a:solidFill>
              </a:rPr>
              <a:t>M&amp;A</a:t>
            </a:r>
            <a:r>
              <a:rPr lang="ja-JP" altLang="en-US" sz="2200" dirty="0">
                <a:solidFill>
                  <a:schemeClr val="tx1"/>
                </a:solidFill>
              </a:rPr>
              <a:t>を実施することができます。</a:t>
            </a:r>
            <a:endParaRPr kumimoji="1" lang="ja-JP" altLang="en-US" sz="2200" dirty="0">
              <a:solidFill>
                <a:schemeClr val="tx1"/>
              </a:solidFill>
            </a:endParaRPr>
          </a:p>
        </p:txBody>
      </p:sp>
      <p:sp>
        <p:nvSpPr>
          <p:cNvPr id="4" name="スライド番号プレースホルダー 3">
            <a:extLst>
              <a:ext uri="{FF2B5EF4-FFF2-40B4-BE49-F238E27FC236}">
                <a16:creationId xmlns:a16="http://schemas.microsoft.com/office/drawing/2014/main" id="{8E2F3CC2-E063-1AE4-CBA9-86AAF2F8132F}"/>
              </a:ext>
            </a:extLst>
          </p:cNvPr>
          <p:cNvSpPr>
            <a:spLocks noGrp="1"/>
          </p:cNvSpPr>
          <p:nvPr>
            <p:ph type="sldNum" sz="quarter" idx="12"/>
          </p:nvPr>
        </p:nvSpPr>
        <p:spPr/>
        <p:txBody>
          <a:bodyPr/>
          <a:lstStyle/>
          <a:p>
            <a:fld id="{6F8E6966-F97B-461E-B3B6-5212917A00F6}" type="slidenum">
              <a:rPr lang="ja-JP" altLang="en-US" smtClean="0"/>
              <a:pPr/>
              <a:t>8</a:t>
            </a:fld>
            <a:endParaRPr lang="ja-JP" altLang="en-US" dirty="0"/>
          </a:p>
        </p:txBody>
      </p:sp>
    </p:spTree>
    <p:extLst>
      <p:ext uri="{BB962C8B-B14F-4D97-AF65-F5344CB8AC3E}">
        <p14:creationId xmlns:p14="http://schemas.microsoft.com/office/powerpoint/2010/main" val="3335843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9</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Ｍ＆Ａ・資本提携の事例（１）</a:t>
            </a:r>
          </a:p>
        </p:txBody>
      </p:sp>
      <p:sp>
        <p:nvSpPr>
          <p:cNvPr id="3" name="フローチャート: 処理 2">
            <a:extLst>
              <a:ext uri="{FF2B5EF4-FFF2-40B4-BE49-F238E27FC236}">
                <a16:creationId xmlns:a16="http://schemas.microsoft.com/office/drawing/2014/main" id="{805E3033-FF40-F1D3-B62E-2BB2D67DFCFA}"/>
              </a:ext>
            </a:extLst>
          </p:cNvPr>
          <p:cNvSpPr/>
          <p:nvPr/>
        </p:nvSpPr>
        <p:spPr>
          <a:xfrm>
            <a:off x="930812" y="1235103"/>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（１） </a:t>
            </a:r>
            <a:r>
              <a:rPr kumimoji="1" lang="en-US" altLang="ja-JP" sz="2800" dirty="0">
                <a:solidFill>
                  <a:srgbClr val="FF0000"/>
                </a:solidFill>
              </a:rPr>
              <a:t>20</a:t>
            </a:r>
            <a:r>
              <a:rPr kumimoji="1" lang="ja-JP" altLang="en-US" sz="2800" dirty="0">
                <a:solidFill>
                  <a:srgbClr val="FF0000"/>
                </a:solidFill>
              </a:rPr>
              <a:t>数億円での株式売却に成功！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不動産管理会社Ａ様の事業承継案件</a:t>
            </a:r>
            <a:r>
              <a:rPr kumimoji="1" lang="en-US" altLang="ja-JP" sz="2400" dirty="0">
                <a:solidFill>
                  <a:schemeClr val="tx1"/>
                </a:solidFill>
              </a:rPr>
              <a:t>】</a:t>
            </a:r>
          </a:p>
          <a:p>
            <a:r>
              <a:rPr kumimoji="1" lang="ja-JP" altLang="en-US" sz="2400" dirty="0">
                <a:solidFill>
                  <a:schemeClr val="tx1"/>
                </a:solidFill>
              </a:rPr>
              <a:t>不動産管理会社</a:t>
            </a:r>
            <a:r>
              <a:rPr lang="ja-JP" altLang="en-US" sz="2400" dirty="0">
                <a:solidFill>
                  <a:schemeClr val="tx1"/>
                </a:solidFill>
              </a:rPr>
              <a:t>Ｆ</a:t>
            </a:r>
            <a:r>
              <a:rPr kumimoji="1" lang="ja-JP" altLang="en-US" sz="2400" dirty="0">
                <a:solidFill>
                  <a:schemeClr val="tx1"/>
                </a:solidFill>
              </a:rPr>
              <a:t>社の社長から自身の高齢化、建物の老朽化が進む中で会社の将来の方向性についての相談を受け、株式売却による事業承継を提案。</a:t>
            </a:r>
            <a:r>
              <a:rPr kumimoji="1" lang="en-US" altLang="ja-JP" sz="2400" dirty="0">
                <a:solidFill>
                  <a:schemeClr val="tx1"/>
                </a:solidFill>
              </a:rPr>
              <a:t>20</a:t>
            </a:r>
            <a:r>
              <a:rPr kumimoji="1" lang="ja-JP" altLang="en-US" sz="2400" dirty="0">
                <a:solidFill>
                  <a:schemeClr val="tx1"/>
                </a:solidFill>
              </a:rPr>
              <a:t>数億円での株式売却を成功させた。</a:t>
            </a:r>
          </a:p>
        </p:txBody>
      </p:sp>
      <p:sp>
        <p:nvSpPr>
          <p:cNvPr id="5" name="フローチャート: 処理 4">
            <a:extLst>
              <a:ext uri="{FF2B5EF4-FFF2-40B4-BE49-F238E27FC236}">
                <a16:creationId xmlns:a16="http://schemas.microsoft.com/office/drawing/2014/main" id="{EF107B39-DFAD-A359-BA8E-F14E37876080}"/>
              </a:ext>
            </a:extLst>
          </p:cNvPr>
          <p:cNvSpPr/>
          <p:nvPr/>
        </p:nvSpPr>
        <p:spPr>
          <a:xfrm>
            <a:off x="930812" y="3819930"/>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（２） </a:t>
            </a:r>
            <a:r>
              <a:rPr kumimoji="1" lang="ja-JP" altLang="en-US" sz="2800" dirty="0">
                <a:solidFill>
                  <a:srgbClr val="FF0000"/>
                </a:solidFill>
              </a:rPr>
              <a:t>約</a:t>
            </a:r>
            <a:r>
              <a:rPr kumimoji="1" lang="en-US" altLang="ja-JP" sz="2800" dirty="0">
                <a:solidFill>
                  <a:srgbClr val="FF0000"/>
                </a:solidFill>
              </a:rPr>
              <a:t>50</a:t>
            </a:r>
            <a:r>
              <a:rPr kumimoji="1" lang="ja-JP" altLang="en-US" sz="2800" dirty="0">
                <a:solidFill>
                  <a:srgbClr val="FF0000"/>
                </a:solidFill>
              </a:rPr>
              <a:t>億円の</a:t>
            </a:r>
            <a:r>
              <a:rPr kumimoji="1" lang="en-US" altLang="ja-JP" sz="2800" dirty="0">
                <a:solidFill>
                  <a:srgbClr val="FF0000"/>
                </a:solidFill>
              </a:rPr>
              <a:t>M&amp;A</a:t>
            </a:r>
            <a:r>
              <a:rPr kumimoji="1" lang="ja-JP" altLang="en-US" sz="2800" dirty="0">
                <a:solidFill>
                  <a:srgbClr val="FF0000"/>
                </a:solidFill>
              </a:rPr>
              <a:t>を成功！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上場企業Ｂ社様の事業領域拡大のためのＭ＆Ａ案件</a:t>
            </a:r>
            <a:r>
              <a:rPr kumimoji="1" lang="en-US" altLang="ja-JP" sz="2400" dirty="0">
                <a:solidFill>
                  <a:schemeClr val="tx1"/>
                </a:solidFill>
              </a:rPr>
              <a:t>】</a:t>
            </a:r>
          </a:p>
          <a:p>
            <a:r>
              <a:rPr kumimoji="1" lang="ja-JP" altLang="en-US" sz="2400" dirty="0">
                <a:solidFill>
                  <a:schemeClr val="tx1"/>
                </a:solidFill>
              </a:rPr>
              <a:t>上場企業</a:t>
            </a:r>
            <a:r>
              <a:rPr lang="ja-JP" altLang="en-US" sz="2400" dirty="0">
                <a:solidFill>
                  <a:schemeClr val="tx1"/>
                </a:solidFill>
              </a:rPr>
              <a:t>Ｊ</a:t>
            </a:r>
            <a:r>
              <a:rPr kumimoji="1" lang="ja-JP" altLang="en-US" sz="2400" dirty="0">
                <a:solidFill>
                  <a:schemeClr val="tx1"/>
                </a:solidFill>
              </a:rPr>
              <a:t>社が事業領域拡大のために行った</a:t>
            </a:r>
            <a:r>
              <a:rPr kumimoji="1" lang="en-US" altLang="ja-JP" sz="2400" dirty="0">
                <a:solidFill>
                  <a:schemeClr val="tx1"/>
                </a:solidFill>
              </a:rPr>
              <a:t>M&amp;A</a:t>
            </a:r>
            <a:r>
              <a:rPr kumimoji="1" lang="ja-JP" altLang="en-US" sz="2400" dirty="0">
                <a:solidFill>
                  <a:schemeClr val="tx1"/>
                </a:solidFill>
              </a:rPr>
              <a:t>を支援、約</a:t>
            </a:r>
            <a:r>
              <a:rPr kumimoji="1" lang="en-US" altLang="ja-JP" sz="2400" dirty="0">
                <a:solidFill>
                  <a:schemeClr val="tx1"/>
                </a:solidFill>
              </a:rPr>
              <a:t>50</a:t>
            </a:r>
            <a:r>
              <a:rPr kumimoji="1" lang="ja-JP" altLang="en-US" sz="2400" dirty="0">
                <a:solidFill>
                  <a:schemeClr val="tx1"/>
                </a:solidFill>
              </a:rPr>
              <a:t>億円の</a:t>
            </a:r>
            <a:r>
              <a:rPr kumimoji="1" lang="en-US" altLang="ja-JP" sz="2400" dirty="0">
                <a:solidFill>
                  <a:schemeClr val="tx1"/>
                </a:solidFill>
              </a:rPr>
              <a:t>M&amp;A</a:t>
            </a:r>
            <a:r>
              <a:rPr kumimoji="1" lang="ja-JP" altLang="en-US" sz="2400" dirty="0">
                <a:solidFill>
                  <a:schemeClr val="tx1"/>
                </a:solidFill>
              </a:rPr>
              <a:t>を成功させた。</a:t>
            </a:r>
            <a:endParaRPr kumimoji="1" lang="en-US" altLang="ja-JP" sz="2400" dirty="0">
              <a:solidFill>
                <a:schemeClr val="tx1"/>
              </a:solidFill>
            </a:endParaRPr>
          </a:p>
          <a:p>
            <a:r>
              <a:rPr kumimoji="1" lang="ja-JP" altLang="en-US" sz="2400" dirty="0">
                <a:solidFill>
                  <a:schemeClr val="tx1"/>
                </a:solidFill>
              </a:rPr>
              <a:t>買収後の</a:t>
            </a:r>
            <a:r>
              <a:rPr kumimoji="1" lang="en-US" altLang="ja-JP" sz="2400" dirty="0">
                <a:solidFill>
                  <a:schemeClr val="tx1"/>
                </a:solidFill>
              </a:rPr>
              <a:t>PMI</a:t>
            </a:r>
            <a:r>
              <a:rPr kumimoji="1" lang="ja-JP" altLang="en-US" sz="2400" dirty="0">
                <a:solidFill>
                  <a:schemeClr val="tx1"/>
                </a:solidFill>
              </a:rPr>
              <a:t>（企業統合）も支援し、円滑な子会社経営とシナジー効果創出に貢献。</a:t>
            </a:r>
            <a:endParaRPr kumimoji="1" lang="en-US" altLang="ja-JP" sz="2400" dirty="0">
              <a:solidFill>
                <a:schemeClr val="tx1"/>
              </a:solidFill>
            </a:endParaRPr>
          </a:p>
        </p:txBody>
      </p:sp>
    </p:spTree>
    <p:extLst>
      <p:ext uri="{BB962C8B-B14F-4D97-AF65-F5344CB8AC3E}">
        <p14:creationId xmlns:p14="http://schemas.microsoft.com/office/powerpoint/2010/main" val="210084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41304</TotalTime>
  <Words>3646</Words>
  <Application>Microsoft Office PowerPoint</Application>
  <PresentationFormat>画面に合わせる (4:3)</PresentationFormat>
  <Paragraphs>380</Paragraphs>
  <Slides>31</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31</vt:i4>
      </vt:variant>
    </vt:vector>
  </HeadingPairs>
  <TitlesOfParts>
    <vt:vector size="39" baseType="lpstr">
      <vt:lpstr>ＭＳ Ｐゴシック</vt:lpstr>
      <vt:lpstr>游ゴシック</vt:lpstr>
      <vt:lpstr>Arial</vt:lpstr>
      <vt:lpstr>Calibri</vt:lpstr>
      <vt:lpstr>Calibri Light</vt:lpstr>
      <vt:lpstr>Times New Roman</vt:lpstr>
      <vt:lpstr>Wingdings</vt:lpstr>
      <vt:lpstr>レトロスペクト</vt:lpstr>
      <vt:lpstr> 弊社Ｍ＆Ａサービスの紹介</vt:lpstr>
      <vt:lpstr>PowerPoint プレゼンテーション</vt:lpstr>
      <vt:lpstr>弊社サービス ５つの強み</vt:lpstr>
      <vt:lpstr>PowerPoint プレゼンテーション</vt:lpstr>
      <vt:lpstr>一般的なＭ＆Ａ料金の相場</vt:lpstr>
      <vt:lpstr>弊社のリーズナブルな料金体系</vt:lpstr>
      <vt:lpstr>買収企業のメリット</vt:lpstr>
      <vt:lpstr>売却企業のメリット</vt:lpstr>
      <vt:lpstr>Ｍ＆Ａ・資本提携の事例（１）</vt:lpstr>
      <vt:lpstr>Ｍ＆Ａ・資本提携の事例（２）</vt:lpstr>
      <vt:lpstr>Ｍ＆Ａ・資本提携の事例（３）</vt:lpstr>
      <vt:lpstr>大手Ｍ＆Ａ仲介企業の注意点</vt:lpstr>
      <vt:lpstr>弊社のＭ＆Ａサービス</vt:lpstr>
      <vt:lpstr>他社との違い</vt:lpstr>
      <vt:lpstr>株式会社セントエイブル経営　代表取締役　ＭＢＡ 大塚 直義　経営コンサルタント/M&amp;Aコンサルタント </vt:lpstr>
      <vt:lpstr>PowerPoint プレゼンテーション</vt:lpstr>
      <vt:lpstr> ［参考資料］  Ｍ＆Ａの戦略的意義と進め方</vt:lpstr>
      <vt:lpstr>Ｍ＆Ａ案件の推移</vt:lpstr>
      <vt:lpstr>中小企業経営者の高齢化</vt:lpstr>
      <vt:lpstr>Ｍ＆Ａ（買収側）の狙い・目的</vt:lpstr>
      <vt:lpstr>Ｍ＆Ａ（売却側）の狙い・目的</vt:lpstr>
      <vt:lpstr>Ｍ＆Ａのプロセス</vt:lpstr>
      <vt:lpstr>Ｍ＆Ａ（買収）の進め方</vt:lpstr>
      <vt:lpstr>Ｍ＆Ａの５大リスク</vt:lpstr>
      <vt:lpstr>買収する株式比率</vt:lpstr>
      <vt:lpstr>アライアンス・Ｍ＆Ａの分類（１）</vt:lpstr>
      <vt:lpstr>アライアンス・Ｍ＆Ａの分類（２）</vt:lpstr>
      <vt:lpstr>資本提携のメリット・デメリット</vt:lpstr>
      <vt:lpstr>Ｍ＆Ａのリスク低減</vt:lpstr>
      <vt:lpstr>M&amp;A成功のための重要ポイント</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直義 大塚</cp:lastModifiedBy>
  <cp:revision>1284</cp:revision>
  <cp:lastPrinted>2023-09-30T03:38:18Z</cp:lastPrinted>
  <dcterms:created xsi:type="dcterms:W3CDTF">2013-12-19T08:47:42Z</dcterms:created>
  <dcterms:modified xsi:type="dcterms:W3CDTF">2023-10-18T02:59:02Z</dcterms:modified>
</cp:coreProperties>
</file>